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303" r:id="rId5"/>
    <p:sldId id="300" r:id="rId6"/>
    <p:sldId id="297" r:id="rId7"/>
    <p:sldId id="310" r:id="rId8"/>
    <p:sldId id="311" r:id="rId9"/>
    <p:sldId id="298" r:id="rId10"/>
    <p:sldId id="339" r:id="rId11"/>
    <p:sldId id="318" r:id="rId12"/>
    <p:sldId id="299" r:id="rId13"/>
    <p:sldId id="335" r:id="rId14"/>
    <p:sldId id="347" r:id="rId15"/>
    <p:sldId id="336" r:id="rId16"/>
    <p:sldId id="337" r:id="rId17"/>
    <p:sldId id="338" r:id="rId18"/>
    <p:sldId id="340" r:id="rId19"/>
    <p:sldId id="319" r:id="rId20"/>
    <p:sldId id="342" r:id="rId21"/>
    <p:sldId id="345" r:id="rId22"/>
    <p:sldId id="344" r:id="rId23"/>
    <p:sldId id="343" r:id="rId24"/>
    <p:sldId id="346" r:id="rId25"/>
    <p:sldId id="286"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F95"/>
    <a:srgbClr val="FF9300"/>
    <a:srgbClr val="AA418C"/>
    <a:srgbClr val="F89F24"/>
    <a:srgbClr val="A1499B"/>
    <a:srgbClr val="A24B9B"/>
    <a:srgbClr val="EFEFEF"/>
    <a:srgbClr val="FFFFFF"/>
    <a:srgbClr val="00526E"/>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3" autoAdjust="0"/>
    <p:restoredTop sz="95990" autoAdjust="0"/>
  </p:normalViewPr>
  <p:slideViewPr>
    <p:cSldViewPr snapToGrid="0" snapToObjects="1">
      <p:cViewPr varScale="1">
        <p:scale>
          <a:sx n="144" d="100"/>
          <a:sy n="144" d="100"/>
        </p:scale>
        <p:origin x="696"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9ED71F6B-BEDF-4654-A991-77CF669EE6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0F432A5C-A71A-4393-800C-BF8973A456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879C33-CDB0-478F-901B-44DB445635C1}" type="datetimeFigureOut">
              <a:rPr lang="nl-NL" smtClean="0"/>
              <a:t>20-5-2022</a:t>
            </a:fld>
            <a:endParaRPr lang="nl-NL"/>
          </a:p>
        </p:txBody>
      </p:sp>
      <p:sp>
        <p:nvSpPr>
          <p:cNvPr id="4" name="Tijdelijke aanduiding voor voettekst 3">
            <a:extLst>
              <a:ext uri="{FF2B5EF4-FFF2-40B4-BE49-F238E27FC236}">
                <a16:creationId xmlns:a16="http://schemas.microsoft.com/office/drawing/2014/main" id="{2CAD969F-9817-4717-B898-864C38AADF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1097D9E1-722E-49D9-90BA-D6D57763BB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EBA403-CA54-436E-A080-AE8E4F79CEEF}" type="slidenum">
              <a:rPr lang="nl-NL" smtClean="0"/>
              <a:t>‹nr.›</a:t>
            </a:fld>
            <a:endParaRPr lang="nl-NL"/>
          </a:p>
        </p:txBody>
      </p:sp>
    </p:spTree>
    <p:extLst>
      <p:ext uri="{BB962C8B-B14F-4D97-AF65-F5344CB8AC3E}">
        <p14:creationId xmlns:p14="http://schemas.microsoft.com/office/powerpoint/2010/main" val="2486546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D321E-884A-5F4C-AE08-40AAD9C34688}"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B4932-84E7-5543-BDAE-206DC5660635}" type="slidenum">
              <a:rPr lang="nl-NL" smtClean="0"/>
              <a:t>‹nr.›</a:t>
            </a:fld>
            <a:endParaRPr lang="nl-NL"/>
          </a:p>
        </p:txBody>
      </p:sp>
    </p:spTree>
    <p:extLst>
      <p:ext uri="{BB962C8B-B14F-4D97-AF65-F5344CB8AC3E}">
        <p14:creationId xmlns:p14="http://schemas.microsoft.com/office/powerpoint/2010/main" val="129356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a:t>
            </a:fld>
            <a:endParaRPr lang="nl-NL"/>
          </a:p>
        </p:txBody>
      </p:sp>
    </p:spTree>
    <p:extLst>
      <p:ext uri="{BB962C8B-B14F-4D97-AF65-F5344CB8AC3E}">
        <p14:creationId xmlns:p14="http://schemas.microsoft.com/office/powerpoint/2010/main" val="174635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21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Serie video’s van KVK </a:t>
            </a:r>
            <a:r>
              <a:rPr lang="nl-NL" dirty="0" err="1"/>
              <a:t>ism</a:t>
            </a:r>
            <a:r>
              <a:rPr lang="nl-NL" dirty="0"/>
              <a:t> DTC Digital Trust Center over tal van cyber-onderwerpen, laatste tijd best veel incidenten met factuurfraude voor vaak hoge bedragen. De crimineel neemt dan de identiteit aan van een ‘echte leverancier’, eventueel al een bekend bedrijf voor de klant en zorgt voor een hele klantroute met (nep) adviseurs, handelsattachés, vrachtbrieven, exportdocumenten, websites, facturen </a:t>
            </a:r>
            <a:r>
              <a:rPr lang="nl-NL" dirty="0" err="1"/>
              <a:t>etc</a:t>
            </a:r>
            <a:r>
              <a:rPr lang="nl-NL" dirty="0"/>
              <a:t>….</a:t>
            </a:r>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11</a:t>
            </a:fld>
            <a:endParaRPr lang="nl-NL"/>
          </a:p>
        </p:txBody>
      </p:sp>
    </p:spTree>
    <p:extLst>
      <p:ext uri="{BB962C8B-B14F-4D97-AF65-F5344CB8AC3E}">
        <p14:creationId xmlns:p14="http://schemas.microsoft.com/office/powerpoint/2010/main" val="342617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Fraude is er altijd geweest, en zal er altijd blijven. </a:t>
            </a:r>
          </a:p>
          <a:p>
            <a:endParaRPr lang="nl-NL" dirty="0"/>
          </a:p>
          <a:p>
            <a:r>
              <a:rPr lang="nl-NL" dirty="0"/>
              <a:t>De manier waarop verandert, weg van de minste weerstand! Hoe kan ik als crimineel het gemakkelijkst, snel, veel geld binnen harken? Een digitale inbraak is vaak makkelijker, veiliger en levert meer op, dan een fysieke inbraak. Veel contante waarde is tegenwoordig niet meer aanwezig in kassa's en kluizen.</a:t>
            </a:r>
          </a:p>
          <a:p>
            <a:endParaRPr lang="nl-NL" dirty="0"/>
          </a:p>
          <a:p>
            <a:r>
              <a:rPr lang="nl-NL" dirty="0"/>
              <a:t>Daarnaast is gijzelsoftware een vorm van chantage, ook niet nieuw, maar ook weer een nieuwe, digitale vorm. Lekker anoniem en op afstand digitaal boevenstreken uithalen en dreigen met vernietigen van data of juist het publiceren of doorverkopen van gevoelige data.</a:t>
            </a:r>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12</a:t>
            </a:fld>
            <a:endParaRPr lang="nl-NL"/>
          </a:p>
        </p:txBody>
      </p:sp>
    </p:spTree>
    <p:extLst>
      <p:ext uri="{BB962C8B-B14F-4D97-AF65-F5344CB8AC3E}">
        <p14:creationId xmlns:p14="http://schemas.microsoft.com/office/powerpoint/2010/main" val="3874246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Net als bij fysieke beveiliging van je huis of bedrijfspand, is het ook bij digitale beveiliging om een aantal zaken in elk geval goed te regelen en geen toegangssleutels rond te laten slingeren en geen digitale deuren of ramen open te laten staan.</a:t>
            </a:r>
          </a:p>
          <a:p>
            <a:endParaRPr lang="nl-NL" dirty="0"/>
          </a:p>
          <a:p>
            <a:r>
              <a:rPr lang="nl-NL" dirty="0"/>
              <a:t>Niet alleen materiële schade. Ook reputatieschade, </a:t>
            </a:r>
            <a:r>
              <a:rPr lang="nl-NL" dirty="0" err="1"/>
              <a:t>Ddos</a:t>
            </a:r>
            <a:r>
              <a:rPr lang="nl-NL" dirty="0"/>
              <a:t>, </a:t>
            </a:r>
            <a:r>
              <a:rPr lang="nl-NL" dirty="0" err="1"/>
              <a:t>datalek</a:t>
            </a:r>
            <a:r>
              <a:rPr lang="nl-NL" dirty="0"/>
              <a:t>, cyberschandaal, imago, schaamte </a:t>
            </a:r>
            <a:r>
              <a:rPr lang="nl-NL" dirty="0" err="1"/>
              <a:t>etc</a:t>
            </a:r>
            <a:endParaRPr lang="nl-NL" dirty="0"/>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13</a:t>
            </a:fld>
            <a:endParaRPr lang="nl-NL"/>
          </a:p>
        </p:txBody>
      </p:sp>
    </p:spTree>
    <p:extLst>
      <p:ext uri="{BB962C8B-B14F-4D97-AF65-F5344CB8AC3E}">
        <p14:creationId xmlns:p14="http://schemas.microsoft.com/office/powerpoint/2010/main" val="1190317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Inventariseer je kwetsbaarheden, hoe ziet je digitale schatkamer eruit, waar een crimineel een slaatje uit kan slaan?  Verzamel geen data die je niet nodig hebt, gooi tijdig informatie weg. Wat je 7 jaar voor de fiscus moet bewaren, hoef je misschien niet continue via het internet op afstand bij te kunnen? </a:t>
            </a:r>
          </a:p>
          <a:p>
            <a:endParaRPr lang="nl-NL" dirty="0"/>
          </a:p>
          <a:p>
            <a:r>
              <a:rPr lang="nl-NL" dirty="0"/>
              <a:t>Maak veilige back-ups, verschillende manieren en locaties.  Zorg voor veilige inlog, wachtwoordkluis, </a:t>
            </a:r>
            <a:r>
              <a:rPr lang="nl-NL" dirty="0" err="1"/>
              <a:t>tweefactorauthenticatie</a:t>
            </a:r>
            <a:r>
              <a:rPr lang="nl-NL" dirty="0"/>
              <a:t>. Beperk toegang, niet iedere medewerker hoeft overal bij te kunnen. </a:t>
            </a:r>
          </a:p>
          <a:p>
            <a:r>
              <a:rPr lang="nl-NL" dirty="0"/>
              <a:t>Heb je een Plan B, voor als je digitale systeem uitvalt, voor kortere of langere tijd? Hoe kun je dan verder?</a:t>
            </a:r>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14</a:t>
            </a:fld>
            <a:endParaRPr lang="nl-NL"/>
          </a:p>
        </p:txBody>
      </p:sp>
    </p:spTree>
    <p:extLst>
      <p:ext uri="{BB962C8B-B14F-4D97-AF65-F5344CB8AC3E}">
        <p14:creationId xmlns:p14="http://schemas.microsoft.com/office/powerpoint/2010/main" val="102888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deel je over jezelf in het openbaar? En wat deel je alleen met relaties of vrienden binnen LinkedIn, Facebook of andere platforms?</a:t>
            </a:r>
          </a:p>
          <a:p>
            <a:r>
              <a:rPr lang="nl-NL" dirty="0"/>
              <a:t>Ook </a:t>
            </a:r>
            <a:r>
              <a:rPr lang="nl-NL" dirty="0" err="1"/>
              <a:t>prive</a:t>
            </a:r>
            <a:r>
              <a:rPr lang="nl-NL" dirty="0"/>
              <a:t> informatie gebruiken criminelen om met voorkennis in contact te komen met jou of je bedrijf, en om zo betrouwbaar en betrokken mogelijk over te komen.</a:t>
            </a:r>
          </a:p>
          <a:p>
            <a:endParaRPr lang="nl-NL" dirty="0"/>
          </a:p>
          <a:p>
            <a:r>
              <a:rPr lang="nl-NL" dirty="0"/>
              <a:t>Voorzichtig voor het vanuit een bericht beantwoorden en ook bij betalingen, let op eventueel gewijzigde contactpersonen, e-mailadressen, bankrekeningnummers etc.</a:t>
            </a:r>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15</a:t>
            </a:fld>
            <a:endParaRPr lang="nl-NL"/>
          </a:p>
        </p:txBody>
      </p:sp>
    </p:spTree>
    <p:extLst>
      <p:ext uri="{BB962C8B-B14F-4D97-AF65-F5344CB8AC3E}">
        <p14:creationId xmlns:p14="http://schemas.microsoft.com/office/powerpoint/2010/main" val="4105764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DTC is er voor om mkb en zzp te helpen met kennis, netwerk en concrete tips. Voer de basisscan Cyberweerbaarheid uit.</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169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tips waar je zelf mee aan de slag kunt, ieder bedrijf is net weer even anders, waar liggen jouw specifieke kwetsbaarheden?</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7816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Zorg consequent voor veilige instellingen van software, wifi en randapparatuur.</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438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voor software updates.</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967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 wil ik het vanavond met jullie over hebben?</a:t>
            </a:r>
          </a:p>
          <a:p>
            <a:endParaRPr lang="nl-NL" dirty="0"/>
          </a:p>
          <a:p>
            <a:r>
              <a:rPr lang="nl-NL" dirty="0"/>
              <a:t>Er zijn inmiddels weinig ondernemers meer die digitaal niet op het internet zijn aangesloten. Vrijwel iedereen heeft inmiddels een smartphone en een wifinetwerk waar de computers en randapparatuur op zijn aangesloten.</a:t>
            </a:r>
          </a:p>
          <a:p>
            <a:endParaRPr lang="nl-NL" dirty="0"/>
          </a:p>
          <a:p>
            <a:r>
              <a:rPr lang="nl-NL" dirty="0"/>
              <a:t>Inmiddels moet daarom iedere ondernemer, of die dat nou leuk vindt of niet, aandacht geven aan beveiliging tegen cybercriminaliteit. En dit gaat niet alleen om technische zaken, maar ook om organisatie, het mensenwerk. Welke informatie deel je onbewust met een ander? En hoe weet je of die ander diegene is, die je denkt dat hij is? Het begrip ‘zero-trust’ komt hier om de hoek kijken. Vertrouw niemand op voorhand.</a:t>
            </a:r>
          </a:p>
          <a:p>
            <a:endParaRPr lang="nl-NL" dirty="0"/>
          </a:p>
          <a:p>
            <a:r>
              <a:rPr lang="nl-NL" dirty="0"/>
              <a:t>In de afgelopen Coronatijd zijn we versneld gedigitaliseerd, en daarmee grotere kansen voor cybercriminelen om toe te slaan. Fraude en criminaliteit is van alle tijden, alleen de methodes passen zich aan. Als het gemakkelijker is om digitaal je grote slag te slaan, dan doet de crimineel dat. Ook hij kiest voor gemak.</a:t>
            </a:r>
          </a:p>
          <a:p>
            <a:endParaRPr lang="nl-NL" dirty="0"/>
          </a:p>
          <a:p>
            <a:r>
              <a:rPr lang="nl-NL" dirty="0"/>
              <a:t>Wat zijn jullie ervaringen? Welke vragen leven bij jullie? Daar gaan we over praten.</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2</a:t>
            </a:fld>
            <a:endParaRPr lang="nl-NL"/>
          </a:p>
        </p:txBody>
      </p:sp>
    </p:spTree>
    <p:extLst>
      <p:ext uri="{BB962C8B-B14F-4D97-AF65-F5344CB8AC3E}">
        <p14:creationId xmlns:p14="http://schemas.microsoft.com/office/powerpoint/2010/main" val="432074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Wie heeft waar toegang nodig?</a:t>
            </a:r>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888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Virusscanners, firewalls, antivirussoftware. Kies je voor standaard pakket met updates, bevat lijstjes met inmiddels bekende malware. Of kies je voor meer intelligentie met een </a:t>
            </a:r>
            <a:r>
              <a:rPr lang="nl-NL" dirty="0" err="1"/>
              <a:t>Endpoint</a:t>
            </a:r>
            <a:r>
              <a:rPr lang="nl-NL" dirty="0"/>
              <a:t> </a:t>
            </a:r>
            <a:r>
              <a:rPr lang="nl-NL" dirty="0" err="1"/>
              <a:t>Detection</a:t>
            </a:r>
            <a:r>
              <a:rPr lang="nl-NL" dirty="0"/>
              <a:t> en Response software?</a:t>
            </a:r>
          </a:p>
          <a:p>
            <a:endParaRPr lang="nl-NL" dirty="0"/>
          </a:p>
          <a:p>
            <a:r>
              <a:rPr lang="nl-NL" b="0" i="0" dirty="0">
                <a:solidFill>
                  <a:srgbClr val="343434"/>
                </a:solidFill>
                <a:effectLst/>
                <a:latin typeface="Roboto" panose="02000000000000000000" pitchFamily="2" charset="0"/>
              </a:rPr>
              <a:t>Als een bestand onverwachts andere bestanden in je systeem aanpast, voert de EDR-software een zogenaamde ‘</a:t>
            </a:r>
            <a:r>
              <a:rPr lang="nl-NL" b="0" i="0" dirty="0" err="1">
                <a:solidFill>
                  <a:srgbClr val="343434"/>
                </a:solidFill>
                <a:effectLst/>
                <a:latin typeface="Roboto" panose="02000000000000000000" pitchFamily="2" charset="0"/>
              </a:rPr>
              <a:t>roll</a:t>
            </a:r>
            <a:r>
              <a:rPr lang="nl-NL" b="0" i="0" dirty="0">
                <a:solidFill>
                  <a:srgbClr val="343434"/>
                </a:solidFill>
                <a:effectLst/>
                <a:latin typeface="Roboto" panose="02000000000000000000" pitchFamily="2" charset="0"/>
              </a:rPr>
              <a:t>-back’ uit. Dan zet het antivirusprogramma alles weer terug zoals het stond en verwijdert het binnengedrongen malware-bestand.</a:t>
            </a:r>
          </a:p>
          <a:p>
            <a:r>
              <a:rPr lang="nl-NL" dirty="0">
                <a:solidFill>
                  <a:srgbClr val="343434"/>
                </a:solidFill>
                <a:latin typeface="Roboto" panose="02000000000000000000" pitchFamily="2" charset="0"/>
              </a:rPr>
              <a:t>Voor beveiliging van een heel netwerk, dan kies je voor een </a:t>
            </a:r>
            <a:r>
              <a:rPr lang="nl-NL" dirty="0" err="1">
                <a:solidFill>
                  <a:srgbClr val="343434"/>
                </a:solidFill>
                <a:latin typeface="Roboto" panose="02000000000000000000" pitchFamily="2" charset="0"/>
              </a:rPr>
              <a:t>managed</a:t>
            </a:r>
            <a:r>
              <a:rPr lang="nl-NL" dirty="0">
                <a:solidFill>
                  <a:srgbClr val="343434"/>
                </a:solidFill>
                <a:latin typeface="Roboto" panose="02000000000000000000" pitchFamily="2" charset="0"/>
              </a:rPr>
              <a:t> variant.</a:t>
            </a:r>
            <a:endParaRPr lang="nl-NL" b="0" i="0" dirty="0">
              <a:solidFill>
                <a:srgbClr val="343434"/>
              </a:solidFill>
              <a:effectLst/>
              <a:latin typeface="Roboto" panose="02000000000000000000" pitchFamily="2" charset="0"/>
            </a:endParaRPr>
          </a:p>
          <a:p>
            <a:endParaRPr lang="nl-NL" dirty="0">
              <a:solidFill>
                <a:srgbClr val="343434"/>
              </a:solidFill>
              <a:latin typeface="Roboto" panose="02000000000000000000" pitchFamily="2" charset="0"/>
            </a:endParaRPr>
          </a:p>
          <a:p>
            <a:r>
              <a:rPr lang="nl-NL" dirty="0">
                <a:solidFill>
                  <a:srgbClr val="343434"/>
                </a:solidFill>
                <a:latin typeface="Roboto" panose="02000000000000000000" pitchFamily="2" charset="0"/>
              </a:rPr>
              <a:t>Deze scanactiviteiten kun je ook aan een ICT-bedrijf overlaten.</a:t>
            </a:r>
          </a:p>
          <a:p>
            <a:endParaRPr lang="nl-NL" dirty="0">
              <a:solidFill>
                <a:srgbClr val="343434"/>
              </a:solidFill>
              <a:latin typeface="Roboto" panose="02000000000000000000" pitchFamily="2" charset="0"/>
            </a:endParaRPr>
          </a:p>
          <a:p>
            <a:r>
              <a:rPr lang="nl-NL" dirty="0">
                <a:solidFill>
                  <a:srgbClr val="343434"/>
                </a:solidFill>
                <a:latin typeface="Roboto" panose="02000000000000000000" pitchFamily="2" charset="0"/>
              </a:rPr>
              <a:t>Update van besturingssysteem helpt ook, belangrijk!</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83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22</a:t>
            </a:fld>
            <a:endParaRPr lang="nl-NL"/>
          </a:p>
        </p:txBody>
      </p:sp>
    </p:spTree>
    <p:extLst>
      <p:ext uri="{BB962C8B-B14F-4D97-AF65-F5344CB8AC3E}">
        <p14:creationId xmlns:p14="http://schemas.microsoft.com/office/powerpoint/2010/main" val="268974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In maart 2021 vierde KVK het 100-jarige bestaan van het Handelsregister. Het beheren van een overheidssysteem waardoor duidelijk is met wie je zakendoet, is een wettelijke taak van KVK. </a:t>
            </a:r>
            <a:br>
              <a:rPr lang="nl-NL" sz="1200" dirty="0">
                <a:effectLst/>
                <a:latin typeface="Calibri" panose="020F0502020204030204" pitchFamily="34" charset="0"/>
                <a:ea typeface="Calibri" panose="020F0502020204030204" pitchFamily="34" charset="0"/>
                <a:cs typeface="Times New Roman" panose="02020603050405020304" pitchFamily="18" charset="0"/>
              </a:rPr>
            </a:br>
            <a:r>
              <a:rPr lang="nl-NL" sz="1200" dirty="0">
                <a:effectLst/>
                <a:latin typeface="Calibri" panose="020F0502020204030204" pitchFamily="34" charset="0"/>
                <a:ea typeface="Calibri" panose="020F0502020204030204" pitchFamily="34" charset="0"/>
                <a:cs typeface="Times New Roman" panose="02020603050405020304" pitchFamily="18" charset="0"/>
              </a:rPr>
              <a:t>Transparantie heeft een keerzijde. Ondernemers ondervinden soms last van ongewenste aanbiedingen of zelfs van intimidatie. En met de toenemende digitalisering is ook het spanningsveld tussen openbaarheid van ondernemersgegevens en privacybescherming gegroeid.</a:t>
            </a:r>
          </a:p>
          <a:p>
            <a:pPr>
              <a:lnSpc>
                <a:spcPct val="107000"/>
              </a:lnSpc>
              <a:spcAft>
                <a:spcPts val="800"/>
              </a:spcAft>
            </a:pPr>
            <a:r>
              <a:rPr lang="nl-NL" sz="1200" dirty="0">
                <a:effectLst/>
                <a:latin typeface="Calibri" panose="020F0502020204030204" pitchFamily="34" charset="0"/>
                <a:ea typeface="Calibri" panose="020F0502020204030204" pitchFamily="34" charset="0"/>
                <a:cs typeface="Times New Roman" panose="02020603050405020304" pitchFamily="18" charset="0"/>
              </a:rPr>
              <a:t>KVK wil daarnaast ook een gewaardeerd adviseur voor ondernemend Nederland zijn. KVK als belangrijke bron van informatie en advies voor ondernemers. Mkb en zzp.</a:t>
            </a:r>
          </a:p>
          <a:p>
            <a:pPr>
              <a:lnSpc>
                <a:spcPct val="107000"/>
              </a:lnSpc>
              <a:spcAft>
                <a:spcPts val="800"/>
              </a:spcAft>
            </a:pPr>
            <a:r>
              <a:rPr lang="nl-NL" dirty="0">
                <a:latin typeface="Calibri" panose="020F0502020204030204" pitchFamily="34" charset="0"/>
                <a:ea typeface="Calibri" panose="020F0502020204030204" pitchFamily="34" charset="0"/>
                <a:cs typeface="Times New Roman" panose="02020603050405020304" pitchFamily="18" charset="0"/>
              </a:rPr>
              <a:t>In 2014 werd KVK een andere organisatie, de zelfstandige regionale kamers met eigen besturen van ondernemers en werknemers werden opgeheven, en er kwam 1 nieuwe landelijke KVK, zelfstandig werkend in opdracht van ministerie EZK. Ook </a:t>
            </a:r>
            <a:r>
              <a:rPr lang="nl-NL" dirty="0" err="1">
                <a:latin typeface="Calibri" panose="020F0502020204030204" pitchFamily="34" charset="0"/>
                <a:ea typeface="Calibri" panose="020F0502020204030204" pitchFamily="34" charset="0"/>
                <a:cs typeface="Times New Roman" panose="02020603050405020304" pitchFamily="18" charset="0"/>
              </a:rPr>
              <a:t>Syntens</a:t>
            </a:r>
            <a:r>
              <a:rPr lang="nl-NL" dirty="0">
                <a:latin typeface="Calibri" panose="020F0502020204030204" pitchFamily="34" charset="0"/>
                <a:ea typeface="Calibri" panose="020F0502020204030204" pitchFamily="34" charset="0"/>
                <a:cs typeface="Times New Roman" panose="02020603050405020304" pitchFamily="18" charset="0"/>
              </a:rPr>
              <a:t>, innovatienetwerk fuseerde mee. Registervoering, informatie en advies en stimulering van regio’s en innovatie zijn de hoofdtaken. </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5 regio’s, met in Zuidwest een  regionaal Ondernemersplein in Rotterdam en 2 Frontoffices in Den Haag en Middelburg. En in Breda, maar dat is regio Zuid.</a:t>
            </a:r>
            <a:br>
              <a:rPr lang="nl-NL" dirty="0">
                <a:latin typeface="Calibri" panose="020F0502020204030204" pitchFamily="34" charset="0"/>
                <a:ea typeface="Calibri" panose="020F0502020204030204" pitchFamily="34" charset="0"/>
                <a:cs typeface="Times New Roman" panose="02020603050405020304" pitchFamily="18" charset="0"/>
              </a:rPr>
            </a:br>
            <a:r>
              <a:rPr lang="nl-NL" dirty="0">
                <a:latin typeface="Calibri" panose="020F0502020204030204" pitchFamily="34" charset="0"/>
                <a:ea typeface="Calibri" panose="020F0502020204030204" pitchFamily="34" charset="0"/>
                <a:cs typeface="Times New Roman" panose="02020603050405020304" pitchFamily="18" charset="0"/>
              </a:rPr>
              <a:t>Kortom, er is veel veranderd, veel producten en diensten zijn digitaal. </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3</a:t>
            </a:fld>
            <a:endParaRPr lang="nl-NL"/>
          </a:p>
        </p:txBody>
      </p:sp>
    </p:spTree>
    <p:extLst>
      <p:ext uri="{BB962C8B-B14F-4D97-AF65-F5344CB8AC3E}">
        <p14:creationId xmlns:p14="http://schemas.microsoft.com/office/powerpoint/2010/main" val="3098060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Veel informatie en advies geeft KVK via de website.</a:t>
            </a:r>
          </a:p>
          <a:p>
            <a:endParaRPr lang="nl-NL" dirty="0"/>
          </a:p>
          <a:p>
            <a:r>
              <a:rPr lang="nl-NL" dirty="0"/>
              <a:t>Voor het inschrijven van een bedrijf, daarvoor moet je nog altijd bij de frontoffice een afspraak maken voor legitimatie en een persoonlijke toelichting op je onderneming. Behalve rechtspersonen zoals een BV, registratie bij KVK verloopt via een notaris.</a:t>
            </a:r>
          </a:p>
          <a:p>
            <a:endParaRPr lang="nl-NL" dirty="0"/>
          </a:p>
          <a:p>
            <a:r>
              <a:rPr lang="nl-NL" dirty="0"/>
              <a:t>Bij informatie over Veilig Zakendoen maken we onderscheid tussen fraudezaken en cybersecurity. En ook de KVK-registraties en gedeponeerde gegevens zijn een belangrijke informatiebron om veilig te ondernemen. Bedrijfsinformatie uit het Handelsregister, adres, bedrijfsactiviteiten, contactpersonen lijken maar ‘gewone gegevens’, maar zijn belangrijk om een nepaanbieder snel te ontmaskeren. Verder informatie over aansprakelijkheid, tekenbevoegdheid maken duidelijk of een persoon inderdaad het bedrijf mag vertegenwoordigen. Gedeponeerde jaarrekeningen helpen ook om een beeld van een bedrijf te vormen. </a:t>
            </a:r>
          </a:p>
          <a:p>
            <a:endParaRPr lang="nl-NL" dirty="0"/>
          </a:p>
          <a:p>
            <a:r>
              <a:rPr lang="nl-NL" dirty="0"/>
              <a:t>Voor thema cybersecurity werkt KVK veel samen met Digital Trust Center (DTC), onderdeel van Min. EZK. Daar zit veel specialisme op cyberveiligheid. Sinds begin 2022 is ook de Hackhelpdesk operationeel, een initiatief van CCV, organisator van deze avond. Daarnaast Fraudehelpdesk voor ondernemers en particulieren. </a:t>
            </a:r>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4</a:t>
            </a:fld>
            <a:endParaRPr lang="nl-NL"/>
          </a:p>
        </p:txBody>
      </p:sp>
    </p:spTree>
    <p:extLst>
      <p:ext uri="{BB962C8B-B14F-4D97-AF65-F5344CB8AC3E}">
        <p14:creationId xmlns:p14="http://schemas.microsoft.com/office/powerpoint/2010/main" val="214695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Jullie volgen ook de media. Vrijwel dagelijks komt er wel iets voorbij waarbij sprake is van een cyberincident, </a:t>
            </a:r>
            <a:r>
              <a:rPr lang="nl-NL" dirty="0" err="1"/>
              <a:t>datalek</a:t>
            </a:r>
            <a:r>
              <a:rPr lang="nl-NL" dirty="0"/>
              <a:t>, aanval met gijzelsoftware, factuurfraude, nepberichten, WhatsAppfraude. Steeds nieuwe hypes.</a:t>
            </a:r>
          </a:p>
          <a:p>
            <a:endParaRPr lang="nl-NL" dirty="0"/>
          </a:p>
          <a:p>
            <a:r>
              <a:rPr lang="nl-NL" dirty="0"/>
              <a:t>Recent de digitale inbraak bij een IT-bedrijf dat gegevens verwerkt van huurders van 8 woningcorporaties. Ook gegevens van Zeeuwse huurders zijn nu mogelijk via het </a:t>
            </a:r>
            <a:r>
              <a:rPr lang="nl-NL" dirty="0" err="1"/>
              <a:t>Darkweb</a:t>
            </a:r>
            <a:r>
              <a:rPr lang="nl-NL" dirty="0"/>
              <a:t> verhandeld? Welke problemen dat voor deze klanten gaat geven, dat is nog niet duidelijk. Wel heel vervelend dat je gegevens digitaal rondslingeren op een marktplaats van fraudeurs. </a:t>
            </a:r>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5</a:t>
            </a:fld>
            <a:endParaRPr lang="nl-NL"/>
          </a:p>
        </p:txBody>
      </p:sp>
    </p:spTree>
    <p:extLst>
      <p:ext uri="{BB962C8B-B14F-4D97-AF65-F5344CB8AC3E}">
        <p14:creationId xmlns:p14="http://schemas.microsoft.com/office/powerpoint/2010/main" val="4168504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ICT-veiligheidsincidenten hebben meestal toch een interne oorzaak. Jaarlijks heeft 20% van de grote bedrijven te maken met een ICT-incident van buitenaf. Voor kleinere bedrijven is dit percentage lager. Verder zien we dat het aantal incidenten in de tijd wel afneemt. Dit zegt niets over de ernst van de aanval. We zien in de media regelmatig nieuwe, heftige vormen van cybercriminaliteit. Netwerken zoals </a:t>
            </a:r>
            <a:r>
              <a:rPr lang="nl-NL" dirty="0" err="1"/>
              <a:t>cybercrimeinfo</a:t>
            </a:r>
            <a:r>
              <a:rPr lang="nl-NL" dirty="0"/>
              <a:t>, </a:t>
            </a:r>
            <a:r>
              <a:rPr lang="nl-NL" dirty="0" err="1"/>
              <a:t>tweakers</a:t>
            </a:r>
            <a:r>
              <a:rPr lang="nl-NL" dirty="0"/>
              <a:t> Toch zien we via de media Bij 1 op de 5 grote bedrijven is er jaarlijks </a:t>
            </a:r>
            <a:r>
              <a:rPr lang="nl-NL" dirty="0">
                <a:effectLst/>
                <a:latin typeface="Calibri" panose="020F0502020204030204" pitchFamily="34" charset="0"/>
                <a:ea typeface="Calibri" panose="020F0502020204030204" pitchFamily="34" charset="0"/>
                <a:cs typeface="Times New Roman" panose="02020603050405020304" pitchFamily="18" charset="0"/>
              </a:rPr>
              <a:t>een cyberincident van buitenaf, voor kleinere bedrijven minder vaak. De trend qua aantallen daalt, maar als je de media volgt, lijken er wel steeds meer incidenten met grote impact te zijn. Hoog losgeld wordt gevraagd bij digitale gijzelingen.</a:t>
            </a:r>
            <a:endParaRPr lang="nl-NL" dirty="0"/>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6</a:t>
            </a:fld>
            <a:endParaRPr lang="nl-NL"/>
          </a:p>
        </p:txBody>
      </p:sp>
    </p:spTree>
    <p:extLst>
      <p:ext uri="{BB962C8B-B14F-4D97-AF65-F5344CB8AC3E}">
        <p14:creationId xmlns:p14="http://schemas.microsoft.com/office/powerpoint/2010/main" val="370735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Cybercrime groeit</a:t>
            </a:r>
          </a:p>
          <a:p>
            <a:endParaRPr lang="nl-NL" dirty="0"/>
          </a:p>
          <a:p>
            <a:r>
              <a:rPr lang="nl-NL" dirty="0"/>
              <a:t>Meer online criminaliteit, meer aangiftes bij politie. Gaat niet alleen over bedrijven, ook particulieren</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B4932-84E7-5543-BDAE-206DC5660635}"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50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8</a:t>
            </a:fld>
            <a:endParaRPr lang="nl-NL"/>
          </a:p>
        </p:txBody>
      </p:sp>
    </p:spTree>
    <p:extLst>
      <p:ext uri="{BB962C8B-B14F-4D97-AF65-F5344CB8AC3E}">
        <p14:creationId xmlns:p14="http://schemas.microsoft.com/office/powerpoint/2010/main" val="110412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8CB4932-84E7-5543-BDAE-206DC5660635}" type="slidenum">
              <a:rPr lang="nl-NL" smtClean="0"/>
              <a:t>9</a:t>
            </a:fld>
            <a:endParaRPr lang="nl-NL"/>
          </a:p>
        </p:txBody>
      </p:sp>
    </p:spTree>
    <p:extLst>
      <p:ext uri="{BB962C8B-B14F-4D97-AF65-F5344CB8AC3E}">
        <p14:creationId xmlns:p14="http://schemas.microsoft.com/office/powerpoint/2010/main" val="282735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3563" y="1597819"/>
            <a:ext cx="7894637" cy="1102519"/>
          </a:xfrm>
        </p:spPr>
        <p:txBody>
          <a:bodyPr/>
          <a:lstStyle/>
          <a:p>
            <a:r>
              <a:rPr lang="nl-NL"/>
              <a:t>Klik om stijl te bewerken</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a:p>
        </p:txBody>
      </p:sp>
      <p:sp>
        <p:nvSpPr>
          <p:cNvPr id="5" name="Footer Placeholder 4"/>
          <p:cNvSpPr>
            <a:spLocks noGrp="1"/>
          </p:cNvSpPr>
          <p:nvPr>
            <p:ph type="ftr" sz="quarter" idx="11"/>
          </p:nvPr>
        </p:nvSpPr>
        <p:spPr/>
        <p:txBody>
          <a:bodyPr/>
          <a:lstStyle/>
          <a:p>
            <a:r>
              <a:rPr lang="en-US"/>
              <a:t>Titel presentatie</a:t>
            </a:r>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8703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563563" y="205979"/>
            <a:ext cx="8169275" cy="857250"/>
          </a:xfrm>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Footer Placeholder 4"/>
          <p:cNvSpPr>
            <a:spLocks noGrp="1"/>
          </p:cNvSpPr>
          <p:nvPr>
            <p:ph type="ftr" sz="quarter" idx="11"/>
          </p:nvPr>
        </p:nvSpPr>
        <p:spPr/>
        <p:txBody>
          <a:bodyPr/>
          <a:lstStyle/>
          <a:p>
            <a:r>
              <a:rPr lang="en-US"/>
              <a:t>Titel presentatie</a:t>
            </a:r>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140292859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l-NL"/>
              <a:t>Klik om stijl te bewerken</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5" name="Footer Placeholder 4"/>
          <p:cNvSpPr>
            <a:spLocks noGrp="1"/>
          </p:cNvSpPr>
          <p:nvPr>
            <p:ph type="ftr" sz="quarter" idx="11"/>
          </p:nvPr>
        </p:nvSpPr>
        <p:spPr/>
        <p:txBody>
          <a:bodyPr/>
          <a:lstStyle/>
          <a:p>
            <a:r>
              <a:rPr lang="en-US"/>
              <a:t>Titel presentatie</a:t>
            </a:r>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368874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4648200" y="1200151"/>
            <a:ext cx="408463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Footer Placeholder 5"/>
          <p:cNvSpPr>
            <a:spLocks noGrp="1"/>
          </p:cNvSpPr>
          <p:nvPr>
            <p:ph type="ftr" sz="quarter" idx="11"/>
          </p:nvPr>
        </p:nvSpPr>
        <p:spPr/>
        <p:txBody>
          <a:bodyPr/>
          <a:lstStyle/>
          <a:p>
            <a:r>
              <a:rPr lang="en-US"/>
              <a:t>Titel presentatie</a:t>
            </a:r>
            <a:endParaRPr lang="en-US" dirty="0"/>
          </a:p>
        </p:txBody>
      </p:sp>
      <p:sp>
        <p:nvSpPr>
          <p:cNvPr id="7" name="Slide Number Placeholder 6"/>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7840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a:p>
        </p:txBody>
      </p:sp>
      <p:sp>
        <p:nvSpPr>
          <p:cNvPr id="3" name="Text Placeholder 2"/>
          <p:cNvSpPr>
            <a:spLocks noGrp="1"/>
          </p:cNvSpPr>
          <p:nvPr>
            <p:ph type="body" idx="1"/>
          </p:nvPr>
        </p:nvSpPr>
        <p:spPr>
          <a:xfrm>
            <a:off x="563562" y="1151335"/>
            <a:ext cx="393382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63562" y="1631156"/>
            <a:ext cx="393382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5026" y="1151335"/>
            <a:ext cx="408781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45026" y="1631156"/>
            <a:ext cx="408781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8" name="Footer Placeholder 7"/>
          <p:cNvSpPr>
            <a:spLocks noGrp="1"/>
          </p:cNvSpPr>
          <p:nvPr>
            <p:ph type="ftr" sz="quarter" idx="11"/>
          </p:nvPr>
        </p:nvSpPr>
        <p:spPr/>
        <p:txBody>
          <a:bodyPr/>
          <a:lstStyle/>
          <a:p>
            <a:r>
              <a:rPr lang="en-US"/>
              <a:t>Titel presentatie</a:t>
            </a:r>
            <a:endParaRPr lang="en-US" dirty="0"/>
          </a:p>
        </p:txBody>
      </p:sp>
      <p:sp>
        <p:nvSpPr>
          <p:cNvPr id="9" name="Slide Number Placeholder 8"/>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187333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200">
                <a:solidFill>
                  <a:schemeClr val="accent1"/>
                </a:solidFill>
              </a:defRPr>
            </a:lvl1pPr>
          </a:lstStyle>
          <a:p>
            <a:r>
              <a:rPr lang="nl-NL" noProof="0" dirty="0"/>
              <a:t>Klik om titel in te voegen</a:t>
            </a:r>
          </a:p>
        </p:txBody>
      </p:sp>
      <p:sp>
        <p:nvSpPr>
          <p:cNvPr id="4" name="Footer Placeholder 3"/>
          <p:cNvSpPr>
            <a:spLocks noGrp="1"/>
          </p:cNvSpPr>
          <p:nvPr>
            <p:ph type="ftr" sz="quarter" idx="11"/>
          </p:nvPr>
        </p:nvSpPr>
        <p:spPr/>
        <p:txBody>
          <a:bodyPr/>
          <a:lstStyle/>
          <a:p>
            <a:r>
              <a:rPr lang="en-US"/>
              <a:t>Titel presentatie</a:t>
            </a:r>
            <a:endParaRPr lang="en-US" dirty="0"/>
          </a:p>
        </p:txBody>
      </p:sp>
      <p:sp>
        <p:nvSpPr>
          <p:cNvPr id="5" name="Slide Number Placeholder 4"/>
          <p:cNvSpPr>
            <a:spLocks noGrp="1"/>
          </p:cNvSpPr>
          <p:nvPr>
            <p:ph type="sldNum" sz="quarter" idx="12"/>
          </p:nvPr>
        </p:nvSpPr>
        <p:spPr/>
        <p:txBody>
          <a:bodyPr/>
          <a:lstStyle/>
          <a:p>
            <a:fld id="{BAAC21BE-B2EA-764B-B737-78706A0B7D71}" type="slidenum">
              <a:rPr lang="en-US" smtClean="0"/>
              <a:t>‹nr.›</a:t>
            </a:fld>
            <a:endParaRPr lang="en-US" dirty="0"/>
          </a:p>
        </p:txBody>
      </p:sp>
      <p:sp>
        <p:nvSpPr>
          <p:cNvPr id="7" name="Tijdelijke aanduiding voor inhoud 6">
            <a:extLst>
              <a:ext uri="{FF2B5EF4-FFF2-40B4-BE49-F238E27FC236}">
                <a16:creationId xmlns:a16="http://schemas.microsoft.com/office/drawing/2014/main" id="{038A5B25-2448-470B-9190-BF3EB2A4AF41}"/>
              </a:ext>
            </a:extLst>
          </p:cNvPr>
          <p:cNvSpPr>
            <a:spLocks noGrp="1"/>
          </p:cNvSpPr>
          <p:nvPr>
            <p:ph sz="quarter" idx="13" hasCustomPrompt="1"/>
          </p:nvPr>
        </p:nvSpPr>
        <p:spPr>
          <a:xfrm>
            <a:off x="563563" y="1323975"/>
            <a:ext cx="8169275" cy="3190875"/>
          </a:xfrm>
        </p:spPr>
        <p:txBody>
          <a:bodyPr/>
          <a:lstStyle>
            <a:lvl1pPr>
              <a:defRPr/>
            </a:lvl1pPr>
          </a:lstStyle>
          <a:p>
            <a:pPr lvl="0"/>
            <a:r>
              <a:rPr lang="nl-NL" dirty="0"/>
              <a:t>Klik op grafiek icoon om grafiek in te voegen</a:t>
            </a:r>
          </a:p>
        </p:txBody>
      </p:sp>
    </p:spTree>
    <p:extLst>
      <p:ext uri="{BB962C8B-B14F-4D97-AF65-F5344CB8AC3E}">
        <p14:creationId xmlns:p14="http://schemas.microsoft.com/office/powerpoint/2010/main" val="373720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Titel presentatie</a:t>
            </a:r>
            <a:endParaRPr lang="en-US" dirty="0"/>
          </a:p>
        </p:txBody>
      </p:sp>
      <p:sp>
        <p:nvSpPr>
          <p:cNvPr id="4" name="Slide Number Placeholder 3"/>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351790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l-NL"/>
              <a:t>Klik om stijl te bewerken</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r>
              <a:rPr lang="en-US"/>
              <a:t>Titel presentatie</a:t>
            </a:r>
            <a:endParaRPr lang="en-US" dirty="0"/>
          </a:p>
        </p:txBody>
      </p:sp>
      <p:sp>
        <p:nvSpPr>
          <p:cNvPr id="7" name="Slide Number Placeholder 6"/>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186944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l-NL"/>
              <a:t>Klik om stijl te bewerken</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Tijdelijke aanduiding voor voettekst 7">
            <a:extLst>
              <a:ext uri="{FF2B5EF4-FFF2-40B4-BE49-F238E27FC236}">
                <a16:creationId xmlns:a16="http://schemas.microsoft.com/office/drawing/2014/main" id="{7A73715D-E82E-42C7-AC6B-BEABDC3D5AA6}"/>
              </a:ext>
            </a:extLst>
          </p:cNvPr>
          <p:cNvSpPr>
            <a:spLocks noGrp="1"/>
          </p:cNvSpPr>
          <p:nvPr>
            <p:ph type="ftr" sz="quarter" idx="10"/>
          </p:nvPr>
        </p:nvSpPr>
        <p:spPr/>
        <p:txBody>
          <a:bodyPr/>
          <a:lstStyle/>
          <a:p>
            <a:r>
              <a:rPr lang="nl-NL" noProof="0"/>
              <a:t>Titel presentatie</a:t>
            </a:r>
            <a:endParaRPr lang="nl-NL" noProof="0" dirty="0"/>
          </a:p>
        </p:txBody>
      </p:sp>
      <p:sp>
        <p:nvSpPr>
          <p:cNvPr id="9" name="Tijdelijke aanduiding voor dianummer 8">
            <a:extLst>
              <a:ext uri="{FF2B5EF4-FFF2-40B4-BE49-F238E27FC236}">
                <a16:creationId xmlns:a16="http://schemas.microsoft.com/office/drawing/2014/main" id="{45385B01-0527-42E6-89DF-8FA2E15CF67E}"/>
              </a:ext>
            </a:extLst>
          </p:cNvPr>
          <p:cNvSpPr>
            <a:spLocks noGrp="1"/>
          </p:cNvSpPr>
          <p:nvPr>
            <p:ph type="sldNum" sz="quarter" idx="11"/>
          </p:nvPr>
        </p:nvSpPr>
        <p:spPr/>
        <p:txBody>
          <a:bodyPr/>
          <a:lstStyle/>
          <a:p>
            <a:fld id="{BAAC21BE-B2EA-764B-B737-78706A0B7D71}" type="slidenum">
              <a:rPr lang="en-US" smtClean="0"/>
              <a:pPr/>
              <a:t>‹nr.›</a:t>
            </a:fld>
            <a:endParaRPr lang="en-US" dirty="0"/>
          </a:p>
        </p:txBody>
      </p:sp>
    </p:spTree>
    <p:extLst>
      <p:ext uri="{BB962C8B-B14F-4D97-AF65-F5344CB8AC3E}">
        <p14:creationId xmlns:p14="http://schemas.microsoft.com/office/powerpoint/2010/main" val="356836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0AE47F8C-A3DA-45DC-B46C-2FA7F275329A}"/>
              </a:ext>
            </a:extLst>
          </p:cNvPr>
          <p:cNvPicPr>
            <a:picLocks noChangeAspect="1"/>
          </p:cNvPicPr>
          <p:nvPr userDrawn="1"/>
        </p:nvPicPr>
        <p:blipFill>
          <a:blip r:embed="rId11"/>
          <a:stretch>
            <a:fillRect/>
          </a:stretch>
        </p:blipFill>
        <p:spPr>
          <a:xfrm>
            <a:off x="0" y="4963669"/>
            <a:ext cx="9144000" cy="179832"/>
          </a:xfrm>
          <a:prstGeom prst="rect">
            <a:avLst/>
          </a:prstGeom>
        </p:spPr>
      </p:pic>
      <p:sp>
        <p:nvSpPr>
          <p:cNvPr id="2" name="Title Placeholder 1"/>
          <p:cNvSpPr>
            <a:spLocks noGrp="1"/>
          </p:cNvSpPr>
          <p:nvPr>
            <p:ph type="title"/>
          </p:nvPr>
        </p:nvSpPr>
        <p:spPr>
          <a:xfrm>
            <a:off x="563563" y="205979"/>
            <a:ext cx="8169275" cy="857250"/>
          </a:xfrm>
          <a:prstGeom prst="rect">
            <a:avLst/>
          </a:prstGeom>
        </p:spPr>
        <p:txBody>
          <a:bodyPr vert="horz" lIns="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563563" y="1196342"/>
            <a:ext cx="8169275" cy="3394472"/>
          </a:xfrm>
          <a:prstGeom prst="rect">
            <a:avLst/>
          </a:prstGeom>
        </p:spPr>
        <p:txBody>
          <a:bodyPr vert="horz" lIns="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Footer Placeholder 4"/>
          <p:cNvSpPr>
            <a:spLocks noGrp="1"/>
          </p:cNvSpPr>
          <p:nvPr>
            <p:ph type="ftr" sz="quarter" idx="3"/>
          </p:nvPr>
        </p:nvSpPr>
        <p:spPr>
          <a:xfrm>
            <a:off x="563563" y="4963669"/>
            <a:ext cx="5776276" cy="179832"/>
          </a:xfrm>
          <a:prstGeom prst="rect">
            <a:avLst/>
          </a:prstGeom>
        </p:spPr>
        <p:txBody>
          <a:bodyPr vert="horz" lIns="0" tIns="45720" rIns="91440" bIns="45720" rtlCol="0" anchor="ctr"/>
          <a:lstStyle>
            <a:lvl1pPr algn="l">
              <a:defRPr sz="800" cap="all" baseline="0">
                <a:solidFill>
                  <a:srgbClr val="FFFFFF"/>
                </a:solidFill>
              </a:defRPr>
            </a:lvl1pPr>
          </a:lstStyle>
          <a:p>
            <a:r>
              <a:rPr lang="nl-NL" noProof="0"/>
              <a:t>Titel presentatie</a:t>
            </a:r>
            <a:endParaRPr lang="nl-NL" noProof="0" dirty="0"/>
          </a:p>
        </p:txBody>
      </p:sp>
      <p:sp>
        <p:nvSpPr>
          <p:cNvPr id="6" name="Slide Number Placeholder 5"/>
          <p:cNvSpPr>
            <a:spLocks noGrp="1"/>
          </p:cNvSpPr>
          <p:nvPr>
            <p:ph type="sldNum" sz="quarter" idx="4"/>
          </p:nvPr>
        </p:nvSpPr>
        <p:spPr>
          <a:xfrm>
            <a:off x="0" y="4963668"/>
            <a:ext cx="563563" cy="179832"/>
          </a:xfrm>
          <a:prstGeom prst="rect">
            <a:avLst/>
          </a:prstGeom>
        </p:spPr>
        <p:txBody>
          <a:bodyPr vert="horz" lIns="0" tIns="45720" rIns="0" bIns="45720" rtlCol="0" anchor="ctr"/>
          <a:lstStyle>
            <a:lvl1pPr algn="ctr">
              <a:defRPr sz="800">
                <a:solidFill>
                  <a:srgbClr val="FFFFFF"/>
                </a:solidFill>
              </a:defRPr>
            </a:lvl1pPr>
          </a:lstStyle>
          <a:p>
            <a:fld id="{BAAC21BE-B2EA-764B-B737-78706A0B7D71}" type="slidenum">
              <a:rPr lang="en-US" smtClean="0"/>
              <a:pPr/>
              <a:t>‹nr.›</a:t>
            </a:fld>
            <a:endParaRPr lang="en-US" dirty="0"/>
          </a:p>
        </p:txBody>
      </p:sp>
      <p:pic>
        <p:nvPicPr>
          <p:cNvPr id="8" name="Afbeelding 7">
            <a:extLst>
              <a:ext uri="{FF2B5EF4-FFF2-40B4-BE49-F238E27FC236}">
                <a16:creationId xmlns:a16="http://schemas.microsoft.com/office/drawing/2014/main" id="{CF8C4513-51F1-4928-8580-36C3A8E0A3D4}"/>
              </a:ext>
            </a:extLst>
          </p:cNvPr>
          <p:cNvPicPr>
            <a:picLocks noChangeAspect="1"/>
          </p:cNvPicPr>
          <p:nvPr userDrawn="1"/>
        </p:nvPicPr>
        <p:blipFill rotWithShape="1">
          <a:blip r:embed="rId12"/>
          <a:srcRect r="38000" b="46408"/>
          <a:stretch/>
        </p:blipFill>
        <p:spPr>
          <a:xfrm>
            <a:off x="8130348" y="4660653"/>
            <a:ext cx="625509" cy="178048"/>
          </a:xfrm>
          <a:prstGeom prst="rect">
            <a:avLst/>
          </a:prstGeom>
        </p:spPr>
      </p:pic>
    </p:spTree>
    <p:extLst>
      <p:ext uri="{BB962C8B-B14F-4D97-AF65-F5344CB8AC3E}">
        <p14:creationId xmlns:p14="http://schemas.microsoft.com/office/powerpoint/2010/main" val="10340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55" userDrawn="1">
          <p15:clr>
            <a:srgbClr val="F26B43"/>
          </p15:clr>
        </p15:guide>
        <p15:guide id="2" pos="2835" userDrawn="1">
          <p15:clr>
            <a:srgbClr val="F26B43"/>
          </p15:clr>
        </p15:guide>
        <p15:guide id="3" pos="5502" userDrawn="1">
          <p15:clr>
            <a:srgbClr val="F26B43"/>
          </p15:clr>
        </p15:guide>
        <p15:guide id="4" pos="30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9UhgRyV74g&amp;list=PLcZNcg34Kw0vE-Iq-VOfo1bmlaO9kdV9E&amp;index=4" TargetMode="External"/><Relationship Id="rId7" Type="http://schemas.openxmlformats.org/officeDocument/2006/relationships/hyperlink" Target="https://www.youtube.com/playlist?list=PLcZNcg34Kw0vE-Iq-VOfo1bmlaO9kdV9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youtube.com/watch?v=z9UhgRyV74g&amp;list=PLcZNcg34Kw0vE-Iq-VOfo1bmlaO9kdV9E&amp;index=5"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samendigitaalveilig.nl/" TargetMode="External"/><Relationship Id="rId3" Type="http://schemas.openxmlformats.org/officeDocument/2006/relationships/hyperlink" Target="https://www.linkedin.com/groups/12533159/" TargetMode="External"/><Relationship Id="rId7" Type="http://schemas.openxmlformats.org/officeDocument/2006/relationships/hyperlink" Target="https://www.digitaltrustcenter.nl/tools/doe-de-basisscan-cyberweerbaarheid" TargetMode="External"/><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hyperlink" Target="https://hetccv.nl/onderwerpen/platform-veilig-ondernemen/pvo-brabant-zeeland/" TargetMode="External"/><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mailto:paul.geertman@kvk.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tweakers.net/nieuws/196304/aantal-registraties-van-cybercrime-steeg-vorig-jaar-met-33-procent-in-nederland.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www.cbs.nl/nl-nl/nieuws/2022/09/minder-traditionele-criminaliteit-meer-online-criminaliteit" TargetMode="Externa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00"/>
            <a:ext cx="9144000" cy="5144400"/>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09" y="0"/>
            <a:ext cx="9141291" cy="5143500"/>
          </a:xfrm>
          <a:prstGeom prst="rect">
            <a:avLst/>
          </a:prstGeom>
        </p:spPr>
      </p:pic>
      <p:sp>
        <p:nvSpPr>
          <p:cNvPr id="9" name="TextBox 7"/>
          <p:cNvSpPr txBox="1"/>
          <p:nvPr/>
        </p:nvSpPr>
        <p:spPr>
          <a:xfrm>
            <a:off x="508145" y="4417730"/>
            <a:ext cx="6931746" cy="707886"/>
          </a:xfrm>
          <a:prstGeom prst="rect">
            <a:avLst/>
          </a:prstGeom>
          <a:noFill/>
        </p:spPr>
        <p:txBody>
          <a:bodyPr wrap="square" lIns="0" rtlCol="0">
            <a:spAutoFit/>
          </a:bodyPr>
          <a:lstStyle/>
          <a:p>
            <a:r>
              <a:rPr lang="nl-NL" sz="2000" dirty="0">
                <a:solidFill>
                  <a:schemeClr val="accent1"/>
                </a:solidFill>
                <a:latin typeface="Calibri" charset="0"/>
                <a:ea typeface="Calibri" charset="0"/>
                <a:cs typeface="Calibri" charset="0"/>
              </a:rPr>
              <a:t>Informatieavond Ondernemers Zeeuws-Vlaanderen, 19 mei 2022 </a:t>
            </a:r>
          </a:p>
          <a:p>
            <a:r>
              <a:rPr lang="nl-NL" sz="2000" dirty="0">
                <a:solidFill>
                  <a:schemeClr val="accent1"/>
                </a:solidFill>
                <a:latin typeface="Calibri" charset="0"/>
                <a:ea typeface="Calibri" charset="0"/>
                <a:cs typeface="Calibri" charset="0"/>
              </a:rPr>
              <a:t>Paul Geertman, Ondernemersadviseur</a:t>
            </a:r>
            <a:endParaRPr lang="en-US" sz="2000" dirty="0">
              <a:solidFill>
                <a:schemeClr val="accent1"/>
              </a:solidFill>
              <a:latin typeface="Calibri" charset="0"/>
              <a:ea typeface="Calibri" charset="0"/>
              <a:cs typeface="Calibri" charset="0"/>
            </a:endParaRPr>
          </a:p>
        </p:txBody>
      </p:sp>
      <p:sp>
        <p:nvSpPr>
          <p:cNvPr id="12" name="TextBox 6"/>
          <p:cNvSpPr txBox="1"/>
          <p:nvPr/>
        </p:nvSpPr>
        <p:spPr>
          <a:xfrm>
            <a:off x="563563" y="895404"/>
            <a:ext cx="8169275" cy="2923877"/>
          </a:xfrm>
          <a:prstGeom prst="rect">
            <a:avLst/>
          </a:prstGeom>
          <a:noFill/>
        </p:spPr>
        <p:txBody>
          <a:bodyPr wrap="square" lIns="0" rtlCol="0">
            <a:spAutoFit/>
          </a:bodyPr>
          <a:lstStyle/>
          <a:p>
            <a:endParaRPr lang="nl-NL" sz="4600" dirty="0">
              <a:solidFill>
                <a:schemeClr val="bg1"/>
              </a:solidFill>
              <a:effectLst>
                <a:outerShdw blurRad="76200" dist="63500" dir="2700000" algn="ctr" rotWithShape="0">
                  <a:srgbClr val="000000">
                    <a:alpha val="40000"/>
                  </a:srgbClr>
                </a:outerShdw>
              </a:effectLst>
            </a:endParaRPr>
          </a:p>
          <a:p>
            <a:r>
              <a:rPr lang="nl-NL" sz="4600" dirty="0">
                <a:solidFill>
                  <a:schemeClr val="bg1"/>
                </a:solidFill>
                <a:effectLst>
                  <a:outerShdw blurRad="76200" dist="63500" dir="2700000" algn="ctr" rotWithShape="0">
                    <a:srgbClr val="000000">
                      <a:alpha val="40000"/>
                    </a:srgbClr>
                  </a:outerShdw>
                </a:effectLst>
              </a:rPr>
              <a:t>VEILIGHEID en CYBERCRIMINALITEIT</a:t>
            </a:r>
          </a:p>
          <a:p>
            <a:endParaRPr lang="en-US" sz="4600" dirty="0">
              <a:solidFill>
                <a:schemeClr val="bg1"/>
              </a:solidFill>
              <a:effectLst>
                <a:outerShdw blurRad="76200" dist="63500" dir="2700000" algn="ctr" rotWithShape="0">
                  <a:srgbClr val="000000">
                    <a:alpha val="40000"/>
                  </a:srgbClr>
                </a:outerShdw>
              </a:effectLst>
              <a:latin typeface="Calibri" charset="0"/>
              <a:ea typeface="Calibri" charset="0"/>
              <a:cs typeface="Calibri" charset="0"/>
            </a:endParaRPr>
          </a:p>
        </p:txBody>
      </p:sp>
      <p:sp>
        <p:nvSpPr>
          <p:cNvPr id="3" name="Tijdelijke aanduiding voor voettekst 2" hidden="1">
            <a:extLst>
              <a:ext uri="{FF2B5EF4-FFF2-40B4-BE49-F238E27FC236}">
                <a16:creationId xmlns:a16="http://schemas.microsoft.com/office/drawing/2014/main" id="{241D4217-34D8-45F7-A8B4-9F6A4A7FAFB7}"/>
              </a:ext>
            </a:extLst>
          </p:cNvPr>
          <p:cNvSpPr>
            <a:spLocks noGrp="1"/>
          </p:cNvSpPr>
          <p:nvPr>
            <p:ph type="ftr" sz="quarter" idx="11"/>
          </p:nvPr>
        </p:nvSpPr>
        <p:spPr/>
        <p:txBody>
          <a:bodyPr/>
          <a:lstStyle/>
          <a:p>
            <a:r>
              <a:rPr lang="en-US"/>
              <a:t>Titel presentatie</a:t>
            </a:r>
            <a:endParaRPr lang="en-US" dirty="0"/>
          </a:p>
        </p:txBody>
      </p:sp>
      <p:sp>
        <p:nvSpPr>
          <p:cNvPr id="4" name="Tijdelijke aanduiding voor dianummer 3" hidden="1">
            <a:extLst>
              <a:ext uri="{FF2B5EF4-FFF2-40B4-BE49-F238E27FC236}">
                <a16:creationId xmlns:a16="http://schemas.microsoft.com/office/drawing/2014/main" id="{4CABD1EF-DD86-4BA6-AF57-14CDC7AD3B05}"/>
              </a:ext>
            </a:extLst>
          </p:cNvPr>
          <p:cNvSpPr>
            <a:spLocks noGrp="1"/>
          </p:cNvSpPr>
          <p:nvPr>
            <p:ph type="sldNum" sz="quarter" idx="12"/>
          </p:nvPr>
        </p:nvSpPr>
        <p:spPr/>
        <p:txBody>
          <a:bodyPr/>
          <a:lstStyle/>
          <a:p>
            <a:fld id="{BAAC21BE-B2EA-764B-B737-78706A0B7D71}" type="slidenum">
              <a:rPr lang="en-US" smtClean="0"/>
              <a:t>1</a:t>
            </a:fld>
            <a:endParaRPr lang="en-US" dirty="0"/>
          </a:p>
        </p:txBody>
      </p:sp>
      <p:sp>
        <p:nvSpPr>
          <p:cNvPr id="8" name="Tekstvak 7">
            <a:extLst>
              <a:ext uri="{FF2B5EF4-FFF2-40B4-BE49-F238E27FC236}">
                <a16:creationId xmlns:a16="http://schemas.microsoft.com/office/drawing/2014/main" id="{B2F5D473-3AEC-4FF7-BE59-FF24308FE8F4}"/>
              </a:ext>
            </a:extLst>
          </p:cNvPr>
          <p:cNvSpPr txBox="1"/>
          <p:nvPr/>
        </p:nvSpPr>
        <p:spPr>
          <a:xfrm>
            <a:off x="9486899" y="0"/>
            <a:ext cx="1125683" cy="2246769"/>
          </a:xfrm>
          <a:prstGeom prst="rect">
            <a:avLst/>
          </a:prstGeom>
          <a:solidFill>
            <a:schemeClr val="accent1"/>
          </a:solidFill>
        </p:spPr>
        <p:txBody>
          <a:bodyPr wrap="square" rtlCol="0">
            <a:spAutoFit/>
          </a:bodyPr>
          <a:lstStyle/>
          <a:p>
            <a:r>
              <a:rPr lang="nl-NL" sz="1000" dirty="0">
                <a:solidFill>
                  <a:srgbClr val="FFFFFF"/>
                </a:solidFill>
              </a:rPr>
              <a:t>Wanneer tekstblokken en/of afbeeldingen (per abuis) zijn verplaatst: klik met de rechter muistoets op de ‘Thumbnail’ (kleine weergave van de dia in de </a:t>
            </a:r>
            <a:r>
              <a:rPr lang="nl-NL" sz="1000" dirty="0" err="1">
                <a:solidFill>
                  <a:srgbClr val="FFFFFF"/>
                </a:solidFill>
              </a:rPr>
              <a:t>linkerkolom</a:t>
            </a:r>
            <a:r>
              <a:rPr lang="nl-NL" sz="1000" dirty="0">
                <a:solidFill>
                  <a:srgbClr val="FFFFFF"/>
                </a:solidFill>
              </a:rPr>
              <a:t>) en kies ‘Dia herstellen’. </a:t>
            </a:r>
          </a:p>
        </p:txBody>
      </p:sp>
      <p:sp>
        <p:nvSpPr>
          <p:cNvPr id="10" name="Tekstvak 9">
            <a:extLst>
              <a:ext uri="{FF2B5EF4-FFF2-40B4-BE49-F238E27FC236}">
                <a16:creationId xmlns:a16="http://schemas.microsoft.com/office/drawing/2014/main" id="{C9AD7042-431B-424C-8E3C-81339979E63E}"/>
              </a:ext>
            </a:extLst>
          </p:cNvPr>
          <p:cNvSpPr txBox="1"/>
          <p:nvPr/>
        </p:nvSpPr>
        <p:spPr>
          <a:xfrm>
            <a:off x="-1343891" y="-900"/>
            <a:ext cx="1063464" cy="2108269"/>
          </a:xfrm>
          <a:prstGeom prst="rect">
            <a:avLst/>
          </a:prstGeom>
          <a:solidFill>
            <a:schemeClr val="accent1"/>
          </a:solidFill>
        </p:spPr>
        <p:txBody>
          <a:bodyPr wrap="square" rtlCol="0">
            <a:spAutoFit/>
          </a:bodyPr>
          <a:lstStyle/>
          <a:p>
            <a:r>
              <a:rPr lang="nl-NL" sz="1000" dirty="0">
                <a:solidFill>
                  <a:srgbClr val="FFFFFF"/>
                </a:solidFill>
              </a:rPr>
              <a:t>Titel presentatie wijzigen:</a:t>
            </a:r>
          </a:p>
          <a:p>
            <a:r>
              <a:rPr lang="nl-NL" sz="1000" dirty="0">
                <a:solidFill>
                  <a:srgbClr val="FFFFFF"/>
                </a:solidFill>
              </a:rPr>
              <a:t>Klik in lint op ‘Invoegen’ </a:t>
            </a:r>
            <a:r>
              <a:rPr lang="nl-NL" sz="1000" dirty="0">
                <a:solidFill>
                  <a:srgbClr val="FFFFFF"/>
                </a:solidFill>
                <a:sym typeface="Wingdings" panose="05000000000000000000" pitchFamily="2" charset="2"/>
              </a:rPr>
              <a:t> Groep ‘Tekst’  ‘Koptekst en voettekst’.</a:t>
            </a:r>
          </a:p>
          <a:p>
            <a:r>
              <a:rPr lang="nl-NL" sz="1000" dirty="0">
                <a:solidFill>
                  <a:srgbClr val="FFFFFF"/>
                </a:solidFill>
                <a:sym typeface="Wingdings" panose="05000000000000000000" pitchFamily="2" charset="2"/>
              </a:rPr>
              <a:t>Wijzig bij ‘Voettekst’ de titel en klik op ‘Overal toepassen’</a:t>
            </a:r>
            <a:endParaRPr lang="nl-NL" sz="1000" dirty="0">
              <a:solidFill>
                <a:srgbClr val="FFFFFF"/>
              </a:solidFill>
            </a:endParaRPr>
          </a:p>
          <a:p>
            <a:endParaRPr lang="nl-NL" sz="1100" dirty="0">
              <a:solidFill>
                <a:srgbClr val="FFFFFF"/>
              </a:solidFill>
            </a:endParaRPr>
          </a:p>
        </p:txBody>
      </p:sp>
      <p:sp>
        <p:nvSpPr>
          <p:cNvPr id="14" name="Tekstvak 13">
            <a:extLst>
              <a:ext uri="{FF2B5EF4-FFF2-40B4-BE49-F238E27FC236}">
                <a16:creationId xmlns:a16="http://schemas.microsoft.com/office/drawing/2014/main" id="{FE249035-9434-4AF4-8FFF-DE18ACB00D78}"/>
              </a:ext>
            </a:extLst>
          </p:cNvPr>
          <p:cNvSpPr txBox="1"/>
          <p:nvPr/>
        </p:nvSpPr>
        <p:spPr>
          <a:xfrm>
            <a:off x="-1343891" y="2283821"/>
            <a:ext cx="1063464" cy="1954381"/>
          </a:xfrm>
          <a:prstGeom prst="rect">
            <a:avLst/>
          </a:prstGeom>
          <a:solidFill>
            <a:schemeClr val="accent1"/>
          </a:solidFill>
        </p:spPr>
        <p:txBody>
          <a:bodyPr wrap="square" rtlCol="0">
            <a:spAutoFit/>
          </a:bodyPr>
          <a:lstStyle/>
          <a:p>
            <a:r>
              <a:rPr lang="nl-NL" sz="1100" dirty="0">
                <a:solidFill>
                  <a:srgbClr val="FFFFFF"/>
                </a:solidFill>
              </a:rPr>
              <a:t>Klik met de rechter muistoets op de afbeelding en ‘Afbeelding wijzigen’ om de afbeelding te vervangen. Alleen dia 1 kan vervangen worden. </a:t>
            </a:r>
          </a:p>
        </p:txBody>
      </p:sp>
    </p:spTree>
    <p:extLst>
      <p:ext uri="{BB962C8B-B14F-4D97-AF65-F5344CB8AC3E}">
        <p14:creationId xmlns:p14="http://schemas.microsoft.com/office/powerpoint/2010/main" val="189406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547200"/>
            <a:ext cx="4799621"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kumimoji="0" lang="nl-NL" sz="2400" b="1" i="0" u="none" strike="noStrike" kern="1200" cap="none" spc="0" normalizeH="0" baseline="0" noProof="0" dirty="0">
                <a:ln>
                  <a:noFill/>
                </a:ln>
                <a:solidFill>
                  <a:srgbClr val="AA418C"/>
                </a:solidFill>
                <a:effectLst/>
                <a:uLnTx/>
                <a:uFillTx/>
                <a:latin typeface="Calibri"/>
                <a:ea typeface="+mj-ea"/>
                <a:cs typeface="Calibri"/>
              </a:rPr>
              <a:t>Welke vragen leven er bij jullie?</a:t>
            </a: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staand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1026" name="Picture 2" descr="Zeeland op de kaart | Zeeland.com">
            <a:extLst>
              <a:ext uri="{FF2B5EF4-FFF2-40B4-BE49-F238E27FC236}">
                <a16:creationId xmlns:a16="http://schemas.microsoft.com/office/drawing/2014/main" id="{43AAEB91-DE1C-49F0-A65F-381148691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624" y="1462369"/>
            <a:ext cx="4926350" cy="306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77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EDB5EC8-4ED5-497A-98BE-3F01F7085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nl-NL"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a:extLst>
              <a:ext uri="{FF2B5EF4-FFF2-40B4-BE49-F238E27FC236}">
                <a16:creationId xmlns:a16="http://schemas.microsoft.com/office/drawing/2014/main" id="{791D293F-F07E-4F73-B8F9-23CCAC56030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kstvak 6">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liggend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6" name="Afbeelding 5">
            <a:hlinkClick r:id="rId3"/>
            <a:extLst>
              <a:ext uri="{FF2B5EF4-FFF2-40B4-BE49-F238E27FC236}">
                <a16:creationId xmlns:a16="http://schemas.microsoft.com/office/drawing/2014/main" id="{6990BDBB-52C7-413E-8255-645BE39E6341}"/>
              </a:ext>
            </a:extLst>
          </p:cNvPr>
          <p:cNvPicPr>
            <a:picLocks noChangeAspect="1"/>
          </p:cNvPicPr>
          <p:nvPr/>
        </p:nvPicPr>
        <p:blipFill>
          <a:blip r:embed="rId4"/>
          <a:stretch>
            <a:fillRect/>
          </a:stretch>
        </p:blipFill>
        <p:spPr>
          <a:xfrm>
            <a:off x="2086794" y="1490133"/>
            <a:ext cx="5341590" cy="3409526"/>
          </a:xfrm>
          <a:prstGeom prst="rect">
            <a:avLst/>
          </a:prstGeom>
        </p:spPr>
      </p:pic>
      <p:pic>
        <p:nvPicPr>
          <p:cNvPr id="10" name="Afbeelding 9">
            <a:extLst>
              <a:ext uri="{FF2B5EF4-FFF2-40B4-BE49-F238E27FC236}">
                <a16:creationId xmlns:a16="http://schemas.microsoft.com/office/drawing/2014/main" id="{E6924C90-ADCF-453F-9A02-C630D542C1F7}"/>
              </a:ext>
            </a:extLst>
          </p:cNvPr>
          <p:cNvPicPr>
            <a:picLocks noChangeAspect="1"/>
          </p:cNvPicPr>
          <p:nvPr/>
        </p:nvPicPr>
        <p:blipFill>
          <a:blip r:embed="rId5"/>
          <a:stretch>
            <a:fillRect/>
          </a:stretch>
        </p:blipFill>
        <p:spPr>
          <a:xfrm>
            <a:off x="7535436" y="643466"/>
            <a:ext cx="1386861" cy="2766060"/>
          </a:xfrm>
          <a:prstGeom prst="rect">
            <a:avLst/>
          </a:prstGeom>
        </p:spPr>
      </p:pic>
      <p:sp>
        <p:nvSpPr>
          <p:cNvPr id="4" name="Tekstvak 3">
            <a:extLst>
              <a:ext uri="{FF2B5EF4-FFF2-40B4-BE49-F238E27FC236}">
                <a16:creationId xmlns:a16="http://schemas.microsoft.com/office/drawing/2014/main" id="{A0B11609-2AA9-4789-8A67-6ED7360E548F}"/>
              </a:ext>
            </a:extLst>
          </p:cNvPr>
          <p:cNvSpPr txBox="1"/>
          <p:nvPr/>
        </p:nvSpPr>
        <p:spPr>
          <a:xfrm>
            <a:off x="563563" y="366467"/>
            <a:ext cx="6643264" cy="830997"/>
          </a:xfrm>
          <a:prstGeom prst="rect">
            <a:avLst/>
          </a:prstGeom>
          <a:noFill/>
        </p:spPr>
        <p:txBody>
          <a:bodyPr wrap="square" rtlCol="0">
            <a:spAutoFit/>
          </a:bodyPr>
          <a:lstStyle/>
          <a:p>
            <a:r>
              <a:rPr lang="nl-NL" sz="1200" dirty="0">
                <a:hlinkClick r:id="rId6"/>
              </a:rPr>
              <a:t>Identiteitsfraude: voorkom misbruik van je gegevens | Veilig &amp; online ondernemen – YouTube</a:t>
            </a:r>
            <a:endParaRPr lang="nl-NL" sz="1200" dirty="0"/>
          </a:p>
          <a:p>
            <a:endParaRPr lang="nl-NL" sz="1200" dirty="0"/>
          </a:p>
          <a:p>
            <a:r>
              <a:rPr lang="nl-NL" sz="1200" dirty="0"/>
              <a:t>Onderdeel Beyond-Business serie </a:t>
            </a:r>
            <a:r>
              <a:rPr lang="nl-NL" sz="1200" dirty="0" err="1"/>
              <a:t>Veilig&amp;Online</a:t>
            </a:r>
            <a:r>
              <a:rPr lang="nl-NL" sz="1200" dirty="0"/>
              <a:t> Ondernemen: </a:t>
            </a:r>
            <a:r>
              <a:rPr lang="nl-NL" sz="1200" dirty="0">
                <a:hlinkClick r:id="rId7"/>
              </a:rPr>
              <a:t>Veilig &amp; online ondernemen – YouTube</a:t>
            </a:r>
            <a:r>
              <a:rPr lang="nl-NL" sz="1200" dirty="0"/>
              <a:t> </a:t>
            </a:r>
          </a:p>
          <a:p>
            <a:r>
              <a:rPr lang="nl-NL" sz="1200" dirty="0"/>
              <a:t>(10 video’s)</a:t>
            </a:r>
          </a:p>
        </p:txBody>
      </p:sp>
    </p:spTree>
    <p:extLst>
      <p:ext uri="{BB962C8B-B14F-4D97-AF65-F5344CB8AC3E}">
        <p14:creationId xmlns:p14="http://schemas.microsoft.com/office/powerpoint/2010/main" val="100554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642565"/>
            <a:ext cx="8170863"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en-US" sz="2000" b="1" dirty="0">
                <a:solidFill>
                  <a:srgbClr val="AA418C"/>
                </a:solidFill>
                <a:latin typeface="Calibri"/>
                <a:cs typeface="Calibri"/>
              </a:rPr>
              <a:t>Cybercrime</a:t>
            </a:r>
            <a:br>
              <a:rPr lang="en-US" sz="2000" b="1" dirty="0">
                <a:solidFill>
                  <a:srgbClr val="AA418C"/>
                </a:solidFill>
                <a:latin typeface="Calibri"/>
                <a:cs typeface="Calibri"/>
              </a:rPr>
            </a:br>
            <a:endParaRPr kumimoji="0" lang="nl-NL" sz="2000" b="1" i="0" u="none" strike="noStrike" kern="1200" cap="none" spc="0" normalizeH="0" baseline="0" noProof="0" dirty="0">
              <a:ln>
                <a:noFill/>
              </a:ln>
              <a:solidFill>
                <a:srgbClr val="AA418C"/>
              </a:solidFill>
              <a:effectLst/>
              <a:uLnTx/>
              <a:uFillTx/>
              <a:latin typeface="Calibri"/>
              <a:ea typeface="+mj-ea"/>
              <a:cs typeface="Calibri"/>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Weg van de minste weerstand – crimineel zoekt</a:t>
            </a:r>
            <a:r>
              <a:rPr lang="nl-NL" sz="1600" dirty="0">
                <a:solidFill>
                  <a:srgbClr val="000000"/>
                </a:solidFill>
                <a:latin typeface="Calibri" charset="0"/>
                <a:ea typeface="Calibri" charset="0"/>
                <a:cs typeface="Calibri" charset="0"/>
              </a:rPr>
              <a:t> makkelijkste manier om op te lichten</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Niets nieuws – oude wijn in nieuwe zakken – fraude en diefstal digit</a:t>
            </a:r>
            <a:r>
              <a:rPr lang="nl-NL" sz="1600" dirty="0" err="1">
                <a:solidFill>
                  <a:srgbClr val="000000"/>
                </a:solidFill>
                <a:latin typeface="Calibri" charset="0"/>
                <a:ea typeface="Calibri" charset="0"/>
                <a:cs typeface="Calibri" charset="0"/>
              </a:rPr>
              <a:t>aliseren</a:t>
            </a:r>
            <a:r>
              <a:rPr lang="nl-NL" sz="1600" dirty="0">
                <a:solidFill>
                  <a:srgbClr val="000000"/>
                </a:solidFill>
                <a:latin typeface="Calibri" charset="0"/>
                <a:ea typeface="Calibri" charset="0"/>
                <a:cs typeface="Calibri" charset="0"/>
              </a:rPr>
              <a:t>.</a:t>
            </a:r>
            <a:br>
              <a:rPr lang="nl-NL" sz="1600" dirty="0">
                <a:solidFill>
                  <a:srgbClr val="000000"/>
                </a:solidFill>
                <a:latin typeface="Calibri" charset="0"/>
                <a:ea typeface="Calibri" charset="0"/>
                <a:cs typeface="Calibri" charset="0"/>
              </a:rPr>
            </a:b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Het is een beroep, de ‘criminele ondernemer’ denkt heel anders dan de gewone ondernemer</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Mijn informatie en/of wat ik heb heeft geen waarde voor de cybercrimineel</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In principe bepaalt de crimineel of de data waardevol is</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Bij diefstal van data? U kunt dit </a:t>
            </a:r>
            <a:r>
              <a:rPr lang="nl-NL" sz="1600" dirty="0">
                <a:solidFill>
                  <a:srgbClr val="000000"/>
                </a:solidFill>
                <a:latin typeface="Calibri" charset="0"/>
                <a:ea typeface="Calibri" charset="0"/>
                <a:cs typeface="Calibri" charset="0"/>
              </a:rPr>
              <a:t>‘terugkopen’! Betaalt u niet, dan publiceren we – </a:t>
            </a:r>
            <a:r>
              <a:rPr lang="nl-NL" sz="1600" dirty="0" err="1">
                <a:solidFill>
                  <a:srgbClr val="000000"/>
                </a:solidFill>
                <a:latin typeface="Calibri" charset="0"/>
                <a:ea typeface="Calibri" charset="0"/>
                <a:cs typeface="Calibri" charset="0"/>
              </a:rPr>
              <a:t>datalek</a:t>
            </a:r>
            <a:r>
              <a:rPr lang="nl-NL" sz="1600" dirty="0">
                <a:solidFill>
                  <a:srgbClr val="000000"/>
                </a:solidFill>
                <a:latin typeface="Calibri" charset="0"/>
                <a:ea typeface="Calibri" charset="0"/>
                <a:cs typeface="Calibri" charset="0"/>
              </a:rPr>
              <a:t>, reputatieschade</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Cybercrimineel combineert/verrijkt bestaande info met andere data zoals wachtwoorden en e-mail adressen en verkoopt dit weer door</a:t>
            </a:r>
          </a:p>
        </p:txBody>
      </p:sp>
      <p:sp>
        <p:nvSpPr>
          <p:cNvPr id="2" name="Tijdelijke aanduiding voor voettekst 1">
            <a:extLst>
              <a:ext uri="{FF2B5EF4-FFF2-40B4-BE49-F238E27FC236}">
                <a16:creationId xmlns:a16="http://schemas.microsoft.com/office/drawing/2014/main" id="{1EDB5EC8-4ED5-497A-98BE-3F01F7085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nl-NL"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a:extLst>
              <a:ext uri="{FF2B5EF4-FFF2-40B4-BE49-F238E27FC236}">
                <a16:creationId xmlns:a16="http://schemas.microsoft.com/office/drawing/2014/main" id="{791D293F-F07E-4F73-B8F9-23CCAC56030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kstvak 6">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liggend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spTree>
    <p:extLst>
      <p:ext uri="{BB962C8B-B14F-4D97-AF65-F5344CB8AC3E}">
        <p14:creationId xmlns:p14="http://schemas.microsoft.com/office/powerpoint/2010/main" val="3806071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642565"/>
            <a:ext cx="8170863"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en-US" sz="2000" b="1" dirty="0">
                <a:solidFill>
                  <a:srgbClr val="AA418C"/>
                </a:solidFill>
                <a:latin typeface="Calibri"/>
                <a:cs typeface="Calibri"/>
              </a:rPr>
              <a:t>Is </a:t>
            </a:r>
            <a:r>
              <a:rPr lang="en-US" sz="2000" b="1" dirty="0" err="1">
                <a:solidFill>
                  <a:srgbClr val="AA418C"/>
                </a:solidFill>
                <a:latin typeface="Calibri"/>
                <a:cs typeface="Calibri"/>
              </a:rPr>
              <a:t>jouw</a:t>
            </a:r>
            <a:r>
              <a:rPr lang="en-US" sz="2000" b="1" dirty="0">
                <a:solidFill>
                  <a:srgbClr val="AA418C"/>
                </a:solidFill>
                <a:latin typeface="Calibri"/>
                <a:cs typeface="Calibri"/>
              </a:rPr>
              <a:t> </a:t>
            </a:r>
            <a:r>
              <a:rPr lang="en-US" sz="2000" b="1" dirty="0" err="1">
                <a:solidFill>
                  <a:srgbClr val="AA418C"/>
                </a:solidFill>
                <a:latin typeface="Calibri"/>
                <a:cs typeface="Calibri"/>
              </a:rPr>
              <a:t>bedrijf</a:t>
            </a:r>
            <a:r>
              <a:rPr lang="en-US" sz="2000" b="1" dirty="0">
                <a:solidFill>
                  <a:srgbClr val="AA418C"/>
                </a:solidFill>
                <a:latin typeface="Calibri"/>
                <a:cs typeface="Calibri"/>
              </a:rPr>
              <a:t> </a:t>
            </a:r>
            <a:r>
              <a:rPr lang="en-US" sz="2000" b="1" dirty="0" err="1">
                <a:solidFill>
                  <a:srgbClr val="AA418C"/>
                </a:solidFill>
                <a:latin typeface="Calibri"/>
                <a:cs typeface="Calibri"/>
              </a:rPr>
              <a:t>doelwit</a:t>
            </a:r>
            <a:r>
              <a:rPr lang="en-US" sz="2000" b="1" dirty="0">
                <a:solidFill>
                  <a:srgbClr val="AA418C"/>
                </a:solidFill>
                <a:latin typeface="Calibri"/>
                <a:cs typeface="Calibri"/>
              </a:rPr>
              <a:t>?</a:t>
            </a:r>
            <a:br>
              <a:rPr lang="en-US" sz="2000" b="1" dirty="0">
                <a:solidFill>
                  <a:srgbClr val="AA418C"/>
                </a:solidFill>
                <a:latin typeface="Calibri"/>
                <a:cs typeface="Calibri"/>
              </a:rPr>
            </a:br>
            <a:endParaRPr kumimoji="0" lang="nl-NL" sz="2000" b="1" i="0" u="none" strike="noStrike" kern="1200" cap="none" spc="0" normalizeH="0" baseline="0" noProof="0" dirty="0">
              <a:ln>
                <a:noFill/>
              </a:ln>
              <a:solidFill>
                <a:srgbClr val="AA418C"/>
              </a:solidFill>
              <a:effectLst/>
              <a:uLnTx/>
              <a:uFillTx/>
              <a:latin typeface="Calibri"/>
              <a:ea typeface="+mj-ea"/>
              <a:cs typeface="Calibri"/>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Sleepnetmethode, Wet van de grote aantallen, als 1 op de 1000 klikt? Kassa!</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Is vaak niet specifiek gericht op uw bedrijf, … maar staat bij u een raampje open?</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Zorg dat je beter beveiligd bent dan ‘je buurman in de digitale straat’</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Software updates belangrijk, ook van randapparatuur, printers e.d., voor functionaliteit programmatuur, maar ook voor het dichten van veiligheidslekken</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Volledig voorkomen kan niet</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Waarom ben je interessant?  </a:t>
            </a:r>
            <a:r>
              <a:rPr lang="nl-NL" sz="1600" dirty="0" err="1">
                <a:solidFill>
                  <a:srgbClr val="000000"/>
                </a:solidFill>
                <a:latin typeface="Calibri" charset="0"/>
                <a:ea typeface="Calibri" charset="0"/>
                <a:cs typeface="Calibri" charset="0"/>
              </a:rPr>
              <a:t>Ddos</a:t>
            </a:r>
            <a:r>
              <a:rPr lang="nl-NL" sz="1600" dirty="0">
                <a:solidFill>
                  <a:srgbClr val="000000"/>
                </a:solidFill>
                <a:latin typeface="Calibri" charset="0"/>
                <a:ea typeface="Calibri" charset="0"/>
                <a:cs typeface="Calibri" charset="0"/>
              </a:rPr>
              <a:t>, meekijken in je systeem, ID-gegevens</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En vervolgens: info verrijken en doorverkopen, gijzelen, afpersen, </a:t>
            </a:r>
            <a:r>
              <a:rPr lang="nl-NL" sz="1600" dirty="0" err="1">
                <a:solidFill>
                  <a:srgbClr val="000000"/>
                </a:solidFill>
                <a:latin typeface="Calibri" charset="0"/>
                <a:ea typeface="Calibri" charset="0"/>
                <a:cs typeface="Calibri" charset="0"/>
              </a:rPr>
              <a:t>datalek</a:t>
            </a: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nl-NL" sz="1600" dirty="0">
              <a:solidFill>
                <a:srgbClr val="000000"/>
              </a:solidFill>
              <a:latin typeface="Calibri" charset="0"/>
              <a:ea typeface="Calibri" charset="0"/>
              <a:cs typeface="Calibri" charset="0"/>
            </a:endParaRPr>
          </a:p>
          <a:p>
            <a:pPr marL="742950" lvl="1" indent="-285750">
              <a:spcBef>
                <a:spcPct val="0"/>
              </a:spcBef>
              <a:buFont typeface="Arial" panose="020B0604020202020204" pitchFamily="34" charset="0"/>
              <a:buChar char="•"/>
            </a:pPr>
            <a:endParaRPr lang="nl-NL" sz="100" dirty="0">
              <a:solidFill>
                <a:srgbClr val="000000"/>
              </a:solidFill>
              <a:latin typeface="Calibri" charset="0"/>
              <a:ea typeface="Calibri" charset="0"/>
              <a:cs typeface="Calibri" charset="0"/>
            </a:endParaRPr>
          </a:p>
        </p:txBody>
      </p:sp>
      <p:sp>
        <p:nvSpPr>
          <p:cNvPr id="2" name="Tijdelijke aanduiding voor voettekst 1">
            <a:extLst>
              <a:ext uri="{FF2B5EF4-FFF2-40B4-BE49-F238E27FC236}">
                <a16:creationId xmlns:a16="http://schemas.microsoft.com/office/drawing/2014/main" id="{1EDB5EC8-4ED5-497A-98BE-3F01F7085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nl-NL"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a:extLst>
              <a:ext uri="{FF2B5EF4-FFF2-40B4-BE49-F238E27FC236}">
                <a16:creationId xmlns:a16="http://schemas.microsoft.com/office/drawing/2014/main" id="{791D293F-F07E-4F73-B8F9-23CCAC56030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kstvak 6">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liggend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spTree>
    <p:extLst>
      <p:ext uri="{BB962C8B-B14F-4D97-AF65-F5344CB8AC3E}">
        <p14:creationId xmlns:p14="http://schemas.microsoft.com/office/powerpoint/2010/main" val="200560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642565"/>
            <a:ext cx="8170863"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en-US" sz="2000" b="1" dirty="0">
                <a:solidFill>
                  <a:srgbClr val="AA418C"/>
                </a:solidFill>
                <a:latin typeface="Calibri"/>
                <a:cs typeface="Calibri"/>
              </a:rPr>
              <a:t>Data - </a:t>
            </a:r>
            <a:r>
              <a:rPr lang="en-US" sz="2000" b="1" dirty="0" err="1">
                <a:solidFill>
                  <a:srgbClr val="AA418C"/>
                </a:solidFill>
                <a:latin typeface="Calibri"/>
                <a:cs typeface="Calibri"/>
              </a:rPr>
              <a:t>kwetsbaarheden</a:t>
            </a:r>
            <a:r>
              <a:rPr lang="en-US" sz="2000" b="1" dirty="0">
                <a:solidFill>
                  <a:srgbClr val="AA418C"/>
                </a:solidFill>
                <a:latin typeface="Calibri"/>
                <a:cs typeface="Calibri"/>
              </a:rPr>
              <a:t>?</a:t>
            </a:r>
            <a:br>
              <a:rPr lang="en-US" sz="2000" b="1" dirty="0">
                <a:solidFill>
                  <a:srgbClr val="AA418C"/>
                </a:solidFill>
                <a:latin typeface="Calibri"/>
                <a:cs typeface="Calibri"/>
              </a:rPr>
            </a:br>
            <a:endParaRPr kumimoji="0" lang="nl-NL" sz="2000" b="1" i="0" u="none" strike="noStrike" kern="1200" cap="none" spc="0" normalizeH="0" baseline="0" noProof="0" dirty="0">
              <a:ln>
                <a:noFill/>
              </a:ln>
              <a:solidFill>
                <a:srgbClr val="AA418C"/>
              </a:solidFill>
              <a:effectLst/>
              <a:uLnTx/>
              <a:uFillTx/>
              <a:latin typeface="Calibri"/>
              <a:ea typeface="+mj-ea"/>
              <a:cs typeface="Calibri"/>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Inloggegevens, e-mailadressen, wachtwoorden, 2 factorauthenticatie </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Info over klanten, leveranciers, personeelsleden</a:t>
            </a:r>
            <a:b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b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Privé en zakelijk op 1 computer of netwerk? – </a:t>
            </a:r>
            <a:r>
              <a:rPr lang="nl-NL" sz="1600" dirty="0">
                <a:solidFill>
                  <a:srgbClr val="000000"/>
                </a:solidFill>
                <a:latin typeface="Calibri" charset="0"/>
                <a:ea typeface="Calibri" charset="0"/>
                <a:cs typeface="Calibri" charset="0"/>
              </a:rPr>
              <a:t>zorg voor scheiding qua inlog</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Beperk toegang, wie mag welke informatie inzien? Kunnen leveranciers bij je data?</a:t>
            </a:r>
            <a:b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b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Zorg dat je zo min mogelijk data verzamelt – en zeker geen gegevens die je niet mag bewaren</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Denk na welke data je werkelijk nodig hebt en gebruikt</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Niet alle digitale data hoeft met het internet bereikbaar te zijn</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Zorg voor zowel digitale back-up, eventueel in de </a:t>
            </a:r>
            <a:r>
              <a:rPr lang="nl-NL" sz="1600" dirty="0" err="1">
                <a:solidFill>
                  <a:srgbClr val="000000"/>
                </a:solidFill>
                <a:latin typeface="Calibri" charset="0"/>
                <a:ea typeface="Calibri" charset="0"/>
                <a:cs typeface="Calibri" charset="0"/>
              </a:rPr>
              <a:t>cloud</a:t>
            </a:r>
            <a:r>
              <a:rPr lang="nl-NL" sz="1600" dirty="0">
                <a:solidFill>
                  <a:srgbClr val="000000"/>
                </a:solidFill>
                <a:latin typeface="Calibri" charset="0"/>
                <a:ea typeface="Calibri" charset="0"/>
                <a:cs typeface="Calibri" charset="0"/>
              </a:rPr>
              <a:t>, maar ook fysiek-losgekoppeld, verschillende locaties. En:…. Het </a:t>
            </a:r>
            <a:r>
              <a:rPr lang="nl-NL" sz="1600">
                <a:solidFill>
                  <a:srgbClr val="000000"/>
                </a:solidFill>
                <a:latin typeface="Calibri" charset="0"/>
                <a:ea typeface="Calibri" charset="0"/>
                <a:cs typeface="Calibri" charset="0"/>
              </a:rPr>
              <a:t>terugzetten van back-ups testen</a:t>
            </a:r>
            <a:r>
              <a:rPr lang="nl-NL" sz="1600" dirty="0">
                <a:solidFill>
                  <a:srgbClr val="000000"/>
                </a:solidFill>
                <a:latin typeface="Calibri" charset="0"/>
                <a:ea typeface="Calibri" charset="0"/>
                <a:cs typeface="Calibri" charset="0"/>
              </a:rPr>
              <a:t>!</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rPr>
              <a:t>Heb je nagedacht over ‘Plan B’: wat doe je als internet uitvalt, wanneer je wifi uitvalt, je computer blokkeert?</a:t>
            </a:r>
            <a:endParaRPr lang="nl-NL" sz="1600" dirty="0">
              <a:solidFill>
                <a:srgbClr val="000000"/>
              </a:solidFill>
              <a:latin typeface="Calibri" charset="0"/>
              <a:ea typeface="Calibri" charset="0"/>
              <a:cs typeface="Calibri" charset="0"/>
            </a:endParaRPr>
          </a:p>
          <a:p>
            <a:pPr marL="742950" lvl="1" indent="-285750">
              <a:spcBef>
                <a:spcPct val="0"/>
              </a:spcBef>
              <a:buFont typeface="Arial" panose="020B0604020202020204" pitchFamily="34" charset="0"/>
              <a:buChar char="•"/>
            </a:pPr>
            <a:endParaRPr lang="nl-NL" sz="100" dirty="0">
              <a:solidFill>
                <a:srgbClr val="000000"/>
              </a:solidFill>
              <a:latin typeface="Calibri" charset="0"/>
              <a:ea typeface="Calibri" charset="0"/>
              <a:cs typeface="Calibri" charset="0"/>
            </a:endParaRPr>
          </a:p>
        </p:txBody>
      </p:sp>
      <p:sp>
        <p:nvSpPr>
          <p:cNvPr id="2" name="Tijdelijke aanduiding voor voettekst 1">
            <a:extLst>
              <a:ext uri="{FF2B5EF4-FFF2-40B4-BE49-F238E27FC236}">
                <a16:creationId xmlns:a16="http://schemas.microsoft.com/office/drawing/2014/main" id="{1EDB5EC8-4ED5-497A-98BE-3F01F7085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nl-NL"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a:extLst>
              <a:ext uri="{FF2B5EF4-FFF2-40B4-BE49-F238E27FC236}">
                <a16:creationId xmlns:a16="http://schemas.microsoft.com/office/drawing/2014/main" id="{791D293F-F07E-4F73-B8F9-23CCAC56030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kstvak 6">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liggend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spTree>
    <p:extLst>
      <p:ext uri="{BB962C8B-B14F-4D97-AF65-F5344CB8AC3E}">
        <p14:creationId xmlns:p14="http://schemas.microsoft.com/office/powerpoint/2010/main" val="351436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642565"/>
            <a:ext cx="8170863"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en-US" sz="2000" b="1" dirty="0">
                <a:solidFill>
                  <a:srgbClr val="AA418C"/>
                </a:solidFill>
                <a:latin typeface="Calibri"/>
                <a:cs typeface="Calibri"/>
              </a:rPr>
              <a:t>Data – </a:t>
            </a:r>
            <a:r>
              <a:rPr lang="en-US" sz="2000" b="1" dirty="0" err="1">
                <a:solidFill>
                  <a:srgbClr val="AA418C"/>
                </a:solidFill>
                <a:latin typeface="Calibri"/>
                <a:cs typeface="Calibri"/>
              </a:rPr>
              <a:t>persoonlijke</a:t>
            </a:r>
            <a:r>
              <a:rPr lang="en-US" sz="2000" b="1" dirty="0">
                <a:solidFill>
                  <a:srgbClr val="AA418C"/>
                </a:solidFill>
                <a:latin typeface="Calibri"/>
                <a:cs typeface="Calibri"/>
              </a:rPr>
              <a:t> </a:t>
            </a:r>
            <a:r>
              <a:rPr lang="en-US" sz="2000" b="1" dirty="0" err="1">
                <a:solidFill>
                  <a:srgbClr val="AA418C"/>
                </a:solidFill>
                <a:latin typeface="Calibri"/>
                <a:cs typeface="Calibri"/>
              </a:rPr>
              <a:t>omgang</a:t>
            </a:r>
            <a:r>
              <a:rPr lang="en-US" sz="2000" b="1" dirty="0">
                <a:solidFill>
                  <a:srgbClr val="AA418C"/>
                </a:solidFill>
                <a:latin typeface="Calibri"/>
                <a:cs typeface="Calibri"/>
              </a:rPr>
              <a:t>?</a:t>
            </a:r>
            <a:br>
              <a:rPr lang="en-US" sz="2000" b="1" dirty="0">
                <a:solidFill>
                  <a:srgbClr val="AA418C"/>
                </a:solidFill>
                <a:latin typeface="Calibri"/>
                <a:cs typeface="Calibri"/>
              </a:rPr>
            </a:br>
            <a:endParaRPr kumimoji="0" lang="nl-NL" sz="2000" b="1" i="0" u="none" strike="noStrike" kern="1200" cap="none" spc="0" normalizeH="0" baseline="0" noProof="0" dirty="0">
              <a:ln>
                <a:noFill/>
              </a:ln>
              <a:solidFill>
                <a:srgbClr val="AA418C"/>
              </a:solidFill>
              <a:effectLst/>
              <a:uLnTx/>
              <a:uFillTx/>
              <a:latin typeface="Calibri"/>
              <a:ea typeface="+mj-ea"/>
              <a:cs typeface="Calibri"/>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Wat deel je over jezelf en je bedrijf via </a:t>
            </a:r>
            <a:r>
              <a:rPr lang="nl-NL" sz="1600" dirty="0" err="1">
                <a:solidFill>
                  <a:srgbClr val="000000"/>
                </a:solidFill>
                <a:latin typeface="Calibri" charset="0"/>
                <a:ea typeface="Calibri" charset="0"/>
                <a:cs typeface="Calibri" charset="0"/>
              </a:rPr>
              <a:t>social</a:t>
            </a:r>
            <a:r>
              <a:rPr lang="nl-NL" sz="1600" dirty="0">
                <a:solidFill>
                  <a:srgbClr val="000000"/>
                </a:solidFill>
                <a:latin typeface="Calibri" charset="0"/>
                <a:ea typeface="Calibri" charset="0"/>
                <a:cs typeface="Calibri" charset="0"/>
              </a:rPr>
              <a:t> media. Kan iedereen meekijken bij je LinkedIn – informatie of je Facebook, of alleen je ‘vrienden’?</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Zelfs hobby's, huisdieren of geboortedata kunnen fraudeurs gebruiken bij hun verkenning</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Doe een betaling vanuit je eigen bankrekening-contactenlijst. Is er een ander rekeningnummer gevraagd? Neem dan zelf contact op met de leverancier om te checken.</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l-NL" sz="1600" dirty="0">
                <a:solidFill>
                  <a:srgbClr val="000000"/>
                </a:solidFill>
                <a:latin typeface="Calibri" charset="0"/>
                <a:ea typeface="Calibri" charset="0"/>
                <a:cs typeface="Calibri" charset="0"/>
              </a:rPr>
              <a:t>Voorzichtig met beantwoorden van mailtjes die je eigenlijk niet verwacht, of die net ietsje anders is. Bij twijfel, stuur de mail aan de contactpersoon die je al kent, in plaats ‘reply’.</a:t>
            </a:r>
            <a:br>
              <a:rPr lang="nl-NL" sz="1600" dirty="0">
                <a:solidFill>
                  <a:srgbClr val="000000"/>
                </a:solidFill>
                <a:latin typeface="Calibri" charset="0"/>
                <a:ea typeface="Calibri" charset="0"/>
                <a:cs typeface="Calibri" charset="0"/>
              </a:rPr>
            </a:br>
            <a:endParaRPr lang="nl-NL" sz="1600" dirty="0">
              <a:solidFill>
                <a:srgbClr val="000000"/>
              </a:solidFill>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nl-NL" sz="1600" dirty="0">
              <a:solidFill>
                <a:srgbClr val="000000"/>
              </a:solidFill>
              <a:latin typeface="Calibri" charset="0"/>
              <a:ea typeface="Calibri" charset="0"/>
              <a:cs typeface="Calibri" charset="0"/>
            </a:endParaRPr>
          </a:p>
          <a:p>
            <a:pPr marL="742950" lvl="1" indent="-285750">
              <a:spcBef>
                <a:spcPct val="0"/>
              </a:spcBef>
              <a:buFont typeface="Arial" panose="020B0604020202020204" pitchFamily="34" charset="0"/>
              <a:buChar char="•"/>
            </a:pPr>
            <a:endParaRPr lang="nl-NL" sz="100" dirty="0">
              <a:solidFill>
                <a:srgbClr val="000000"/>
              </a:solidFill>
              <a:latin typeface="Calibri" charset="0"/>
              <a:ea typeface="Calibri" charset="0"/>
              <a:cs typeface="Calibri" charset="0"/>
            </a:endParaRPr>
          </a:p>
        </p:txBody>
      </p:sp>
      <p:sp>
        <p:nvSpPr>
          <p:cNvPr id="2" name="Tijdelijke aanduiding voor voettekst 1">
            <a:extLst>
              <a:ext uri="{FF2B5EF4-FFF2-40B4-BE49-F238E27FC236}">
                <a16:creationId xmlns:a16="http://schemas.microsoft.com/office/drawing/2014/main" id="{1EDB5EC8-4ED5-497A-98BE-3F01F708576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nl-NL"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a:extLst>
              <a:ext uri="{FF2B5EF4-FFF2-40B4-BE49-F238E27FC236}">
                <a16:creationId xmlns:a16="http://schemas.microsoft.com/office/drawing/2014/main" id="{791D293F-F07E-4F73-B8F9-23CCAC56030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kstvak 6">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liggend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spTree>
    <p:extLst>
      <p:ext uri="{BB962C8B-B14F-4D97-AF65-F5344CB8AC3E}">
        <p14:creationId xmlns:p14="http://schemas.microsoft.com/office/powerpoint/2010/main" val="162625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5"/>
          <p:cNvSpPr>
            <a:spLocks noGrp="1"/>
          </p:cNvSpPr>
          <p:nvPr>
            <p:ph type="title"/>
          </p:nvPr>
        </p:nvSpPr>
        <p:spPr>
          <a:xfrm>
            <a:off x="563562" y="205200"/>
            <a:ext cx="8123237" cy="584775"/>
          </a:xfrm>
        </p:spPr>
        <p:txBody>
          <a:bodyPr/>
          <a:lstStyle/>
          <a:p>
            <a:pPr algn="l"/>
            <a:r>
              <a:rPr lang="nl-NL" sz="3200" dirty="0">
                <a:solidFill>
                  <a:schemeClr val="tx2"/>
                </a:solidFill>
              </a:rPr>
              <a:t>Aan de slag – kennis en netwerk</a:t>
            </a:r>
          </a:p>
        </p:txBody>
      </p:sp>
      <p:sp>
        <p:nvSpPr>
          <p:cNvPr id="2" name="Tijdelijke aanduiding voor voettekst 1">
            <a:extLst>
              <a:ext uri="{FF2B5EF4-FFF2-40B4-BE49-F238E27FC236}">
                <a16:creationId xmlns:a16="http://schemas.microsoft.com/office/drawing/2014/main" id="{0F3C9A33-95FB-4663-A053-36C27B0312E4}"/>
              </a:ext>
            </a:extLst>
          </p:cNvPr>
          <p:cNvSpPr>
            <a:spLocks noGrp="1"/>
          </p:cNvSpPr>
          <p:nvPr>
            <p:ph type="ftr" sz="quarter" idx="11"/>
          </p:nvPr>
        </p:nvSpPr>
        <p:spPr>
          <a:xfrm>
            <a:off x="563563" y="4967201"/>
            <a:ext cx="5776276" cy="179832"/>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nl-NL"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a:extLst>
              <a:ext uri="{FF2B5EF4-FFF2-40B4-BE49-F238E27FC236}">
                <a16:creationId xmlns:a16="http://schemas.microsoft.com/office/drawing/2014/main" id="{EAFEEB4E-A532-440A-B13D-E10658FD98CF}"/>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Afbeelding 5">
            <a:hlinkClick r:id="rId3"/>
            <a:extLst>
              <a:ext uri="{FF2B5EF4-FFF2-40B4-BE49-F238E27FC236}">
                <a16:creationId xmlns:a16="http://schemas.microsoft.com/office/drawing/2014/main" id="{B83F4640-8053-414C-AF8E-0C5EE6A236BD}"/>
              </a:ext>
            </a:extLst>
          </p:cNvPr>
          <p:cNvPicPr>
            <a:picLocks noChangeAspect="1"/>
          </p:cNvPicPr>
          <p:nvPr/>
        </p:nvPicPr>
        <p:blipFill>
          <a:blip r:embed="rId4"/>
          <a:stretch>
            <a:fillRect/>
          </a:stretch>
        </p:blipFill>
        <p:spPr>
          <a:xfrm>
            <a:off x="5552996" y="2982755"/>
            <a:ext cx="3176986" cy="1623662"/>
          </a:xfrm>
          <a:prstGeom prst="rect">
            <a:avLst/>
          </a:prstGeom>
        </p:spPr>
      </p:pic>
      <p:pic>
        <p:nvPicPr>
          <p:cNvPr id="8" name="Afbeelding 7">
            <a:extLst>
              <a:ext uri="{FF2B5EF4-FFF2-40B4-BE49-F238E27FC236}">
                <a16:creationId xmlns:a16="http://schemas.microsoft.com/office/drawing/2014/main" id="{2B1664C6-8674-4DA1-B834-9D2FB5D324FE}"/>
              </a:ext>
            </a:extLst>
          </p:cNvPr>
          <p:cNvPicPr>
            <a:picLocks noChangeAspect="1"/>
          </p:cNvPicPr>
          <p:nvPr/>
        </p:nvPicPr>
        <p:blipFill>
          <a:blip r:embed="rId5"/>
          <a:stretch>
            <a:fillRect/>
          </a:stretch>
        </p:blipFill>
        <p:spPr>
          <a:xfrm>
            <a:off x="414018" y="2140494"/>
            <a:ext cx="1241900" cy="2662949"/>
          </a:xfrm>
          <a:prstGeom prst="rect">
            <a:avLst/>
          </a:prstGeom>
        </p:spPr>
      </p:pic>
      <p:pic>
        <p:nvPicPr>
          <p:cNvPr id="12" name="Afbeelding 11">
            <a:extLst>
              <a:ext uri="{FF2B5EF4-FFF2-40B4-BE49-F238E27FC236}">
                <a16:creationId xmlns:a16="http://schemas.microsoft.com/office/drawing/2014/main" id="{E3BB6F1E-EA67-4549-9DA5-CAF5015127C4}"/>
              </a:ext>
            </a:extLst>
          </p:cNvPr>
          <p:cNvPicPr>
            <a:picLocks noChangeAspect="1"/>
          </p:cNvPicPr>
          <p:nvPr/>
        </p:nvPicPr>
        <p:blipFill>
          <a:blip r:embed="rId6"/>
          <a:stretch>
            <a:fillRect/>
          </a:stretch>
        </p:blipFill>
        <p:spPr>
          <a:xfrm>
            <a:off x="0" y="837916"/>
            <a:ext cx="4518821" cy="1302578"/>
          </a:xfrm>
          <a:prstGeom prst="rect">
            <a:avLst/>
          </a:prstGeom>
        </p:spPr>
      </p:pic>
      <p:pic>
        <p:nvPicPr>
          <p:cNvPr id="14" name="Afbeelding 13">
            <a:hlinkClick r:id="rId7"/>
            <a:extLst>
              <a:ext uri="{FF2B5EF4-FFF2-40B4-BE49-F238E27FC236}">
                <a16:creationId xmlns:a16="http://schemas.microsoft.com/office/drawing/2014/main" id="{65EE5127-87E2-4633-A8FA-C8DC13FDB4E2}"/>
              </a:ext>
            </a:extLst>
          </p:cNvPr>
          <p:cNvPicPr>
            <a:picLocks noChangeAspect="1"/>
          </p:cNvPicPr>
          <p:nvPr/>
        </p:nvPicPr>
        <p:blipFill>
          <a:blip r:embed="rId8"/>
          <a:stretch>
            <a:fillRect/>
          </a:stretch>
        </p:blipFill>
        <p:spPr>
          <a:xfrm>
            <a:off x="2067919" y="2409575"/>
            <a:ext cx="2450902" cy="2285011"/>
          </a:xfrm>
          <a:prstGeom prst="rect">
            <a:avLst/>
          </a:prstGeom>
        </p:spPr>
      </p:pic>
      <p:pic>
        <p:nvPicPr>
          <p:cNvPr id="1026" name="Picture 2" descr="LinkedIn storing? Actuele storingen en problemen | Allestoringen">
            <a:extLst>
              <a:ext uri="{FF2B5EF4-FFF2-40B4-BE49-F238E27FC236}">
                <a16:creationId xmlns:a16="http://schemas.microsoft.com/office/drawing/2014/main" id="{F0A7482A-4161-4FDE-867F-6842B605F1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4782" y="2557081"/>
            <a:ext cx="1727816" cy="863008"/>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hlinkClick r:id="rId10"/>
            <a:extLst>
              <a:ext uri="{FF2B5EF4-FFF2-40B4-BE49-F238E27FC236}">
                <a16:creationId xmlns:a16="http://schemas.microsoft.com/office/drawing/2014/main" id="{CD2DFF4B-EC0F-4893-8973-3188235D31B5}"/>
              </a:ext>
            </a:extLst>
          </p:cNvPr>
          <p:cNvPicPr>
            <a:picLocks noChangeAspect="1"/>
          </p:cNvPicPr>
          <p:nvPr/>
        </p:nvPicPr>
        <p:blipFill>
          <a:blip r:embed="rId11"/>
          <a:stretch>
            <a:fillRect/>
          </a:stretch>
        </p:blipFill>
        <p:spPr>
          <a:xfrm>
            <a:off x="6094527" y="533466"/>
            <a:ext cx="2724150" cy="685800"/>
          </a:xfrm>
          <a:prstGeom prst="rect">
            <a:avLst/>
          </a:prstGeom>
        </p:spPr>
      </p:pic>
      <p:pic>
        <p:nvPicPr>
          <p:cNvPr id="18" name="Afbeelding 17">
            <a:hlinkClick r:id="rId10"/>
            <a:extLst>
              <a:ext uri="{FF2B5EF4-FFF2-40B4-BE49-F238E27FC236}">
                <a16:creationId xmlns:a16="http://schemas.microsoft.com/office/drawing/2014/main" id="{924F207F-CAE6-4493-BFAF-14984C8DB946}"/>
              </a:ext>
            </a:extLst>
          </p:cNvPr>
          <p:cNvPicPr>
            <a:picLocks noChangeAspect="1"/>
          </p:cNvPicPr>
          <p:nvPr/>
        </p:nvPicPr>
        <p:blipFill>
          <a:blip r:embed="rId12"/>
          <a:stretch>
            <a:fillRect/>
          </a:stretch>
        </p:blipFill>
        <p:spPr>
          <a:xfrm>
            <a:off x="6163920" y="1421569"/>
            <a:ext cx="2522879" cy="454015"/>
          </a:xfrm>
          <a:prstGeom prst="rect">
            <a:avLst/>
          </a:prstGeom>
        </p:spPr>
      </p:pic>
      <p:pic>
        <p:nvPicPr>
          <p:cNvPr id="20" name="Afbeelding 19">
            <a:hlinkClick r:id="rId13"/>
            <a:extLst>
              <a:ext uri="{FF2B5EF4-FFF2-40B4-BE49-F238E27FC236}">
                <a16:creationId xmlns:a16="http://schemas.microsoft.com/office/drawing/2014/main" id="{B1A91603-57A7-487B-8E5F-8D768B87D0BC}"/>
              </a:ext>
            </a:extLst>
          </p:cNvPr>
          <p:cNvPicPr>
            <a:picLocks noChangeAspect="1"/>
          </p:cNvPicPr>
          <p:nvPr/>
        </p:nvPicPr>
        <p:blipFill>
          <a:blip r:embed="rId14"/>
          <a:stretch>
            <a:fillRect/>
          </a:stretch>
        </p:blipFill>
        <p:spPr>
          <a:xfrm>
            <a:off x="5524817" y="1836699"/>
            <a:ext cx="2364320" cy="961863"/>
          </a:xfrm>
          <a:prstGeom prst="rect">
            <a:avLst/>
          </a:prstGeom>
        </p:spPr>
      </p:pic>
    </p:spTree>
    <p:extLst>
      <p:ext uri="{BB962C8B-B14F-4D97-AF65-F5344CB8AC3E}">
        <p14:creationId xmlns:p14="http://schemas.microsoft.com/office/powerpoint/2010/main" val="41269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441402"/>
            <a:ext cx="4799621"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nl-NL" sz="2400" b="1" dirty="0">
                <a:solidFill>
                  <a:srgbClr val="AA418C"/>
                </a:solidFill>
                <a:latin typeface="Calibri"/>
                <a:cs typeface="Calibri"/>
              </a:rPr>
              <a:t>5 tips van Digital Trust Center    </a:t>
            </a:r>
          </a:p>
          <a:p>
            <a:pPr marL="0" marR="0" lvl="0" indent="0" algn="l" defTabSz="457200" rtl="0" eaLnBrk="1" fontAlgn="auto" latinLnBrk="0" hangingPunct="1">
              <a:lnSpc>
                <a:spcPts val="1400"/>
              </a:lnSpc>
              <a:spcBef>
                <a:spcPct val="0"/>
              </a:spcBef>
              <a:spcAft>
                <a:spcPts val="0"/>
              </a:spcAft>
              <a:buClrTx/>
              <a:buSzTx/>
              <a:buFontTx/>
              <a:buNone/>
              <a:tabLst/>
              <a:defRPr/>
            </a:pPr>
            <a:br>
              <a:rPr lang="nl-NL" sz="2400" b="1" dirty="0">
                <a:solidFill>
                  <a:srgbClr val="AA418C"/>
                </a:solidFill>
                <a:latin typeface="Calibri"/>
                <a:cs typeface="Calibri"/>
              </a:rPr>
            </a:br>
            <a:r>
              <a:rPr lang="nl-NL" sz="2400" b="1" dirty="0">
                <a:solidFill>
                  <a:srgbClr val="AA418C"/>
                </a:solidFill>
                <a:latin typeface="Calibri"/>
                <a:cs typeface="Calibri"/>
              </a:rPr>
              <a:t>TIP 1</a:t>
            </a: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staand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11" name="Afbeelding 10">
            <a:extLst>
              <a:ext uri="{FF2B5EF4-FFF2-40B4-BE49-F238E27FC236}">
                <a16:creationId xmlns:a16="http://schemas.microsoft.com/office/drawing/2014/main" id="{4F5942BB-0017-487C-88B0-C474DFFE016D}"/>
              </a:ext>
            </a:extLst>
          </p:cNvPr>
          <p:cNvPicPr>
            <a:picLocks noChangeAspect="1"/>
          </p:cNvPicPr>
          <p:nvPr/>
        </p:nvPicPr>
        <p:blipFill>
          <a:blip r:embed="rId3"/>
          <a:stretch>
            <a:fillRect/>
          </a:stretch>
        </p:blipFill>
        <p:spPr>
          <a:xfrm>
            <a:off x="634789" y="1085486"/>
            <a:ext cx="8222043" cy="3347939"/>
          </a:xfrm>
          <a:prstGeom prst="rect">
            <a:avLst/>
          </a:prstGeom>
        </p:spPr>
      </p:pic>
      <p:pic>
        <p:nvPicPr>
          <p:cNvPr id="13" name="Afbeelding 12">
            <a:extLst>
              <a:ext uri="{FF2B5EF4-FFF2-40B4-BE49-F238E27FC236}">
                <a16:creationId xmlns:a16="http://schemas.microsoft.com/office/drawing/2014/main" id="{48AE723E-BA6D-4DBF-A708-D48CF15D1149}"/>
              </a:ext>
            </a:extLst>
          </p:cNvPr>
          <p:cNvPicPr>
            <a:picLocks noChangeAspect="1"/>
          </p:cNvPicPr>
          <p:nvPr/>
        </p:nvPicPr>
        <p:blipFill>
          <a:blip r:embed="rId4"/>
          <a:stretch>
            <a:fillRect/>
          </a:stretch>
        </p:blipFill>
        <p:spPr>
          <a:xfrm>
            <a:off x="6339839" y="276028"/>
            <a:ext cx="1809750" cy="752475"/>
          </a:xfrm>
          <a:prstGeom prst="rect">
            <a:avLst/>
          </a:prstGeom>
        </p:spPr>
      </p:pic>
    </p:spTree>
    <p:extLst>
      <p:ext uri="{BB962C8B-B14F-4D97-AF65-F5344CB8AC3E}">
        <p14:creationId xmlns:p14="http://schemas.microsoft.com/office/powerpoint/2010/main" val="53333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441402"/>
            <a:ext cx="4799621"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nl-NL" sz="2400" b="1" dirty="0">
                <a:solidFill>
                  <a:srgbClr val="AA418C"/>
                </a:solidFill>
                <a:latin typeface="Calibri"/>
                <a:cs typeface="Calibri"/>
              </a:rPr>
              <a:t>5 tips van Digital Trust Center    </a:t>
            </a:r>
          </a:p>
          <a:p>
            <a:pPr marL="0" marR="0" lvl="0" indent="0" algn="l" defTabSz="457200" rtl="0" eaLnBrk="1" fontAlgn="auto" latinLnBrk="0" hangingPunct="1">
              <a:lnSpc>
                <a:spcPts val="1400"/>
              </a:lnSpc>
              <a:spcBef>
                <a:spcPct val="0"/>
              </a:spcBef>
              <a:spcAft>
                <a:spcPts val="0"/>
              </a:spcAft>
              <a:buClrTx/>
              <a:buSzTx/>
              <a:buFontTx/>
              <a:buNone/>
              <a:tabLst/>
              <a:defRPr/>
            </a:pPr>
            <a:br>
              <a:rPr lang="nl-NL" sz="2400" b="1" dirty="0">
                <a:solidFill>
                  <a:srgbClr val="AA418C"/>
                </a:solidFill>
                <a:latin typeface="Calibri"/>
                <a:cs typeface="Calibri"/>
              </a:rPr>
            </a:br>
            <a:r>
              <a:rPr lang="nl-NL" sz="2400" b="1" dirty="0">
                <a:solidFill>
                  <a:srgbClr val="AA418C"/>
                </a:solidFill>
                <a:latin typeface="Calibri"/>
                <a:cs typeface="Calibri"/>
              </a:rPr>
              <a:t>TIP 2</a:t>
            </a: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staand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13" name="Afbeelding 12">
            <a:extLst>
              <a:ext uri="{FF2B5EF4-FFF2-40B4-BE49-F238E27FC236}">
                <a16:creationId xmlns:a16="http://schemas.microsoft.com/office/drawing/2014/main" id="{48AE723E-BA6D-4DBF-A708-D48CF15D1149}"/>
              </a:ext>
            </a:extLst>
          </p:cNvPr>
          <p:cNvPicPr>
            <a:picLocks noChangeAspect="1"/>
          </p:cNvPicPr>
          <p:nvPr/>
        </p:nvPicPr>
        <p:blipFill>
          <a:blip r:embed="rId3"/>
          <a:stretch>
            <a:fillRect/>
          </a:stretch>
        </p:blipFill>
        <p:spPr>
          <a:xfrm>
            <a:off x="6339839" y="276028"/>
            <a:ext cx="1809750" cy="752475"/>
          </a:xfrm>
          <a:prstGeom prst="rect">
            <a:avLst/>
          </a:prstGeom>
        </p:spPr>
      </p:pic>
      <p:pic>
        <p:nvPicPr>
          <p:cNvPr id="7" name="Afbeelding 6">
            <a:extLst>
              <a:ext uri="{FF2B5EF4-FFF2-40B4-BE49-F238E27FC236}">
                <a16:creationId xmlns:a16="http://schemas.microsoft.com/office/drawing/2014/main" id="{617D85EB-F909-4F04-B13D-254E6C5188E1}"/>
              </a:ext>
            </a:extLst>
          </p:cNvPr>
          <p:cNvPicPr>
            <a:picLocks noChangeAspect="1"/>
          </p:cNvPicPr>
          <p:nvPr/>
        </p:nvPicPr>
        <p:blipFill>
          <a:blip r:embed="rId4"/>
          <a:stretch>
            <a:fillRect/>
          </a:stretch>
        </p:blipFill>
        <p:spPr>
          <a:xfrm>
            <a:off x="749037" y="1168254"/>
            <a:ext cx="7170726" cy="3655664"/>
          </a:xfrm>
          <a:prstGeom prst="rect">
            <a:avLst/>
          </a:prstGeom>
        </p:spPr>
      </p:pic>
    </p:spTree>
    <p:extLst>
      <p:ext uri="{BB962C8B-B14F-4D97-AF65-F5344CB8AC3E}">
        <p14:creationId xmlns:p14="http://schemas.microsoft.com/office/powerpoint/2010/main" val="139752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441402"/>
            <a:ext cx="4799621"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nl-NL" sz="2400" b="1" dirty="0">
                <a:solidFill>
                  <a:srgbClr val="AA418C"/>
                </a:solidFill>
                <a:latin typeface="Calibri"/>
                <a:cs typeface="Calibri"/>
              </a:rPr>
              <a:t>5 tips van Digital Trust Center    </a:t>
            </a:r>
          </a:p>
          <a:p>
            <a:pPr marL="0" marR="0" lvl="0" indent="0" algn="l" defTabSz="457200" rtl="0" eaLnBrk="1" fontAlgn="auto" latinLnBrk="0" hangingPunct="1">
              <a:lnSpc>
                <a:spcPts val="1400"/>
              </a:lnSpc>
              <a:spcBef>
                <a:spcPct val="0"/>
              </a:spcBef>
              <a:spcAft>
                <a:spcPts val="0"/>
              </a:spcAft>
              <a:buClrTx/>
              <a:buSzTx/>
              <a:buFontTx/>
              <a:buNone/>
              <a:tabLst/>
              <a:defRPr/>
            </a:pPr>
            <a:br>
              <a:rPr lang="nl-NL" sz="2400" b="1" dirty="0">
                <a:solidFill>
                  <a:srgbClr val="AA418C"/>
                </a:solidFill>
                <a:latin typeface="Calibri"/>
                <a:cs typeface="Calibri"/>
              </a:rPr>
            </a:br>
            <a:r>
              <a:rPr lang="nl-NL" sz="2400" b="1" dirty="0">
                <a:solidFill>
                  <a:srgbClr val="AA418C"/>
                </a:solidFill>
                <a:latin typeface="Calibri"/>
                <a:cs typeface="Calibri"/>
              </a:rPr>
              <a:t>TIP 3</a:t>
            </a: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staand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13" name="Afbeelding 12">
            <a:extLst>
              <a:ext uri="{FF2B5EF4-FFF2-40B4-BE49-F238E27FC236}">
                <a16:creationId xmlns:a16="http://schemas.microsoft.com/office/drawing/2014/main" id="{48AE723E-BA6D-4DBF-A708-D48CF15D1149}"/>
              </a:ext>
            </a:extLst>
          </p:cNvPr>
          <p:cNvPicPr>
            <a:picLocks noChangeAspect="1"/>
          </p:cNvPicPr>
          <p:nvPr/>
        </p:nvPicPr>
        <p:blipFill>
          <a:blip r:embed="rId3"/>
          <a:stretch>
            <a:fillRect/>
          </a:stretch>
        </p:blipFill>
        <p:spPr>
          <a:xfrm>
            <a:off x="6339839" y="276028"/>
            <a:ext cx="1809750" cy="752475"/>
          </a:xfrm>
          <a:prstGeom prst="rect">
            <a:avLst/>
          </a:prstGeom>
        </p:spPr>
      </p:pic>
      <p:pic>
        <p:nvPicPr>
          <p:cNvPr id="7" name="Afbeelding 6">
            <a:extLst>
              <a:ext uri="{FF2B5EF4-FFF2-40B4-BE49-F238E27FC236}">
                <a16:creationId xmlns:a16="http://schemas.microsoft.com/office/drawing/2014/main" id="{D0B5B30D-21F1-46BA-947D-DD1AC6462DBF}"/>
              </a:ext>
            </a:extLst>
          </p:cNvPr>
          <p:cNvPicPr>
            <a:picLocks noChangeAspect="1"/>
          </p:cNvPicPr>
          <p:nvPr/>
        </p:nvPicPr>
        <p:blipFill>
          <a:blip r:embed="rId4"/>
          <a:stretch>
            <a:fillRect/>
          </a:stretch>
        </p:blipFill>
        <p:spPr>
          <a:xfrm>
            <a:off x="715004" y="1091165"/>
            <a:ext cx="7250100" cy="3673627"/>
          </a:xfrm>
          <a:prstGeom prst="rect">
            <a:avLst/>
          </a:prstGeom>
        </p:spPr>
      </p:pic>
    </p:spTree>
    <p:extLst>
      <p:ext uri="{BB962C8B-B14F-4D97-AF65-F5344CB8AC3E}">
        <p14:creationId xmlns:p14="http://schemas.microsoft.com/office/powerpoint/2010/main" val="397923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180000">
            <a:noAutofit/>
          </a:bodyPr>
          <a:lstStyle/>
          <a:p>
            <a:r>
              <a:rPr lang="nl-NL" sz="3200" dirty="0">
                <a:solidFill>
                  <a:schemeClr val="tx2"/>
                </a:solidFill>
              </a:rPr>
              <a:t>Programma, Even voorstellen</a:t>
            </a:r>
            <a:endParaRPr lang="nl-NL" sz="3200" dirty="0">
              <a:solidFill>
                <a:schemeClr val="tx2"/>
              </a:solidFill>
              <a:latin typeface="Calibri" charset="0"/>
              <a:ea typeface="Calibri" charset="0"/>
              <a:cs typeface="Calibri" charset="0"/>
            </a:endParaRPr>
          </a:p>
        </p:txBody>
      </p:sp>
      <p:sp>
        <p:nvSpPr>
          <p:cNvPr id="3" name="Tijdelijke aanduiding voor inhoud 2"/>
          <p:cNvSpPr>
            <a:spLocks noGrp="1"/>
          </p:cNvSpPr>
          <p:nvPr>
            <p:ph idx="1"/>
          </p:nvPr>
        </p:nvSpPr>
        <p:spPr>
          <a:xfrm>
            <a:off x="563561" y="1366524"/>
            <a:ext cx="8170863" cy="2773676"/>
          </a:xfrm>
        </p:spPr>
        <p:txBody>
          <a:bodyPr>
            <a:normAutofit fontScale="92500" lnSpcReduction="10000"/>
          </a:bodyPr>
          <a:lstStyle/>
          <a:p>
            <a:r>
              <a:rPr lang="nl-NL" sz="2000" dirty="0">
                <a:latin typeface="Calibri Light" panose="020F0302020204030204" pitchFamily="34" charset="0"/>
                <a:cs typeface="Calibri Light" panose="020F0302020204030204" pitchFamily="34" charset="0"/>
              </a:rPr>
              <a:t>Paul Geertman, ondernemersadviseur KVK (</a:t>
            </a:r>
            <a:r>
              <a:rPr lang="nl-NL" sz="2000" dirty="0" err="1">
                <a:latin typeface="Calibri Light" panose="020F0302020204030204" pitchFamily="34" charset="0"/>
                <a:cs typeface="Calibri Light" panose="020F0302020204030204" pitchFamily="34" charset="0"/>
                <a:hlinkClick r:id="rId3"/>
              </a:rPr>
              <a:t>paul.geertman@</a:t>
            </a:r>
            <a:r>
              <a:rPr lang="nl-NL" sz="2000" err="1">
                <a:latin typeface="Calibri Light" panose="020F0302020204030204" pitchFamily="34" charset="0"/>
                <a:cs typeface="Calibri Light" panose="020F0302020204030204" pitchFamily="34" charset="0"/>
                <a:hlinkClick r:id="rId3"/>
              </a:rPr>
              <a:t>kvk</a:t>
            </a:r>
            <a:r>
              <a:rPr lang="nl-NL" sz="2000">
                <a:latin typeface="Calibri Light" panose="020F0302020204030204" pitchFamily="34" charset="0"/>
                <a:cs typeface="Calibri Light" panose="020F0302020204030204" pitchFamily="34" charset="0"/>
                <a:hlinkClick r:id="rId3"/>
              </a:rPr>
              <a:t>.nl</a:t>
            </a:r>
            <a:r>
              <a:rPr lang="nl-NL" sz="2000">
                <a:latin typeface="Calibri Light" panose="020F0302020204030204" pitchFamily="34" charset="0"/>
                <a:cs typeface="Calibri Light" panose="020F0302020204030204" pitchFamily="34" charset="0"/>
              </a:rPr>
              <a:t> )</a:t>
            </a:r>
            <a:endParaRPr lang="nl-NL" sz="2000" dirty="0">
              <a:latin typeface="Calibri Light" panose="020F0302020204030204" pitchFamily="34" charset="0"/>
              <a:cs typeface="Calibri Light" panose="020F0302020204030204" pitchFamily="34" charset="0"/>
            </a:endParaRPr>
          </a:p>
          <a:p>
            <a:pPr lvl="1">
              <a:buFont typeface="Courier New" panose="02070309020205020404" pitchFamily="49" charset="0"/>
              <a:buChar char="o"/>
            </a:pPr>
            <a:r>
              <a:rPr lang="nl-NL" sz="1600" dirty="0">
                <a:latin typeface="Calibri Light" panose="020F0302020204030204" pitchFamily="34" charset="0"/>
                <a:cs typeface="Calibri Light" panose="020F0302020204030204" pitchFamily="34" charset="0"/>
              </a:rPr>
              <a:t>Starten-ondernemen</a:t>
            </a:r>
          </a:p>
          <a:p>
            <a:pPr lvl="1">
              <a:buFont typeface="Courier New" panose="02070309020205020404" pitchFamily="49" charset="0"/>
              <a:buChar char="o"/>
            </a:pPr>
            <a:r>
              <a:rPr lang="nl-NL" sz="1600" dirty="0">
                <a:latin typeface="Calibri Light" panose="020F0302020204030204" pitchFamily="34" charset="0"/>
                <a:cs typeface="Calibri Light" panose="020F0302020204030204" pitchFamily="34" charset="0"/>
              </a:rPr>
              <a:t>Internationaal Zakendoen</a:t>
            </a:r>
          </a:p>
          <a:p>
            <a:pPr lvl="1">
              <a:buFont typeface="Courier New" panose="02070309020205020404" pitchFamily="49" charset="0"/>
              <a:buChar char="o"/>
            </a:pPr>
            <a:r>
              <a:rPr lang="nl-NL" sz="1600" dirty="0">
                <a:latin typeface="Calibri Light" panose="020F0302020204030204" pitchFamily="34" charset="0"/>
                <a:cs typeface="Calibri Light" panose="020F0302020204030204" pitchFamily="34" charset="0"/>
              </a:rPr>
              <a:t>Veilig-Zeker Zakendoen – ‘</a:t>
            </a:r>
            <a:r>
              <a:rPr lang="nl-NL" sz="1600" dirty="0" err="1">
                <a:latin typeface="Calibri Light" panose="020F0302020204030204" pitchFamily="34" charset="0"/>
                <a:cs typeface="Calibri Light" panose="020F0302020204030204" pitchFamily="34" charset="0"/>
              </a:rPr>
              <a:t>Contentcreator</a:t>
            </a:r>
            <a:r>
              <a:rPr lang="nl-NL" sz="1600" dirty="0">
                <a:latin typeface="Calibri Light" panose="020F0302020204030204" pitchFamily="34" charset="0"/>
                <a:cs typeface="Calibri Light" panose="020F0302020204030204" pitchFamily="34" charset="0"/>
              </a:rPr>
              <a:t>’(o.a. artikelen kvk.nl, nieuwsbrieven)</a:t>
            </a:r>
            <a:br>
              <a:rPr lang="nl-NL" sz="1600" dirty="0">
                <a:latin typeface="Calibri Light" panose="020F0302020204030204" pitchFamily="34" charset="0"/>
                <a:cs typeface="Calibri Light" panose="020F0302020204030204" pitchFamily="34" charset="0"/>
              </a:rPr>
            </a:br>
            <a:endParaRPr lang="nl-NL" sz="1600"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nl-NL" sz="2000" dirty="0">
                <a:latin typeface="Calibri Light" panose="020F0302020204030204" pitchFamily="34" charset="0"/>
                <a:cs typeface="Calibri Light" panose="020F0302020204030204" pitchFamily="34" charset="0"/>
              </a:rPr>
              <a:t>KVK en thema Veilig Zeker Zakendoen, Digital Trustcenter(DTC, Min. EZK)</a:t>
            </a:r>
            <a:br>
              <a:rPr lang="nl-NL" sz="2000" dirty="0">
                <a:latin typeface="Calibri Light" panose="020F0302020204030204" pitchFamily="34" charset="0"/>
                <a:cs typeface="Calibri Light" panose="020F0302020204030204" pitchFamily="34" charset="0"/>
              </a:rPr>
            </a:br>
            <a:endParaRPr lang="nl-NL" sz="1600"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nl-NL" sz="2000" dirty="0">
                <a:latin typeface="Calibri Light" panose="020F0302020204030204" pitchFamily="34" charset="0"/>
                <a:cs typeface="Calibri Light" panose="020F0302020204030204" pitchFamily="34" charset="0"/>
              </a:rPr>
              <a:t>Wat zijn jullie ervaringen?</a:t>
            </a:r>
            <a:br>
              <a:rPr lang="nl-NL" sz="2000" dirty="0">
                <a:latin typeface="Calibri Light" panose="020F0302020204030204" pitchFamily="34" charset="0"/>
                <a:cs typeface="Calibri Light" panose="020F0302020204030204" pitchFamily="34" charset="0"/>
              </a:rPr>
            </a:br>
            <a:endParaRPr lang="nl-NL" sz="2000" dirty="0">
              <a:latin typeface="Calibri Light" panose="020F0302020204030204" pitchFamily="34" charset="0"/>
              <a:cs typeface="Calibri Light" panose="020F0302020204030204" pitchFamily="34" charset="0"/>
            </a:endParaRPr>
          </a:p>
          <a:p>
            <a:pPr>
              <a:buFont typeface="Arial" panose="020B0604020202020204" pitchFamily="34" charset="0"/>
              <a:buChar char="•"/>
            </a:pPr>
            <a:r>
              <a:rPr lang="nl-NL" sz="2000" dirty="0">
                <a:latin typeface="Calibri Light" panose="020F0302020204030204" pitchFamily="34" charset="0"/>
                <a:cs typeface="Calibri Light" panose="020F0302020204030204" pitchFamily="34" charset="0"/>
              </a:rPr>
              <a:t>Welke vragen leven bij jullie?</a:t>
            </a:r>
          </a:p>
          <a:p>
            <a:pPr>
              <a:buFont typeface="Arial" panose="020B0604020202020204" pitchFamily="34" charset="0"/>
              <a:buChar char="•"/>
            </a:pPr>
            <a:endParaRPr lang="nl-NL" sz="2000" dirty="0">
              <a:latin typeface="Calibri Light" panose="020F0302020204030204" pitchFamily="34" charset="0"/>
              <a:cs typeface="Calibri Light" panose="020F0302020204030204" pitchFamily="34" charset="0"/>
            </a:endParaRPr>
          </a:p>
          <a:p>
            <a:pPr marL="0" indent="0">
              <a:buNone/>
            </a:pPr>
            <a:endParaRPr lang="nl-NL" sz="1600" dirty="0">
              <a:latin typeface="Calibri Light" panose="020F0302020204030204" pitchFamily="34" charset="0"/>
              <a:cs typeface="Calibri Light" panose="020F0302020204030204" pitchFamily="34" charset="0"/>
            </a:endParaRPr>
          </a:p>
          <a:p>
            <a:pPr marL="457200" lvl="1" indent="0">
              <a:buNone/>
            </a:pPr>
            <a:endParaRPr lang="nl-NL" sz="1600" dirty="0">
              <a:latin typeface="Calibri Light" panose="020F0302020204030204" pitchFamily="34" charset="0"/>
              <a:cs typeface="Calibri Light" panose="020F0302020204030204" pitchFamily="34" charset="0"/>
            </a:endParaRPr>
          </a:p>
        </p:txBody>
      </p:sp>
      <p:sp>
        <p:nvSpPr>
          <p:cNvPr id="4" name="Tijdelijke aanduiding voor voettekst 3">
            <a:extLst>
              <a:ext uri="{FF2B5EF4-FFF2-40B4-BE49-F238E27FC236}">
                <a16:creationId xmlns:a16="http://schemas.microsoft.com/office/drawing/2014/main" id="{B3E0C341-5594-40AD-A848-114D4903F8D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8" name="Tijdelijke aanduiding voor dianummer 7">
            <a:extLst>
              <a:ext uri="{FF2B5EF4-FFF2-40B4-BE49-F238E27FC236}">
                <a16:creationId xmlns:a16="http://schemas.microsoft.com/office/drawing/2014/main" id="{A28184E8-C442-4D89-A963-275A5E5F9B0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4753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441402"/>
            <a:ext cx="4799621"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nl-NL" sz="2400" b="1" dirty="0">
                <a:solidFill>
                  <a:srgbClr val="AA418C"/>
                </a:solidFill>
                <a:latin typeface="Calibri"/>
                <a:cs typeface="Calibri"/>
              </a:rPr>
              <a:t>5 tips van Digital Trust Center    </a:t>
            </a:r>
          </a:p>
          <a:p>
            <a:pPr marL="0" marR="0" lvl="0" indent="0" algn="l" defTabSz="457200" rtl="0" eaLnBrk="1" fontAlgn="auto" latinLnBrk="0" hangingPunct="1">
              <a:lnSpc>
                <a:spcPts val="1400"/>
              </a:lnSpc>
              <a:spcBef>
                <a:spcPct val="0"/>
              </a:spcBef>
              <a:spcAft>
                <a:spcPts val="0"/>
              </a:spcAft>
              <a:buClrTx/>
              <a:buSzTx/>
              <a:buFontTx/>
              <a:buNone/>
              <a:tabLst/>
              <a:defRPr/>
            </a:pPr>
            <a:br>
              <a:rPr lang="nl-NL" sz="2400" b="1" dirty="0">
                <a:solidFill>
                  <a:srgbClr val="AA418C"/>
                </a:solidFill>
                <a:latin typeface="Calibri"/>
                <a:cs typeface="Calibri"/>
              </a:rPr>
            </a:br>
            <a:r>
              <a:rPr lang="nl-NL" sz="2400" b="1" dirty="0">
                <a:solidFill>
                  <a:srgbClr val="AA418C"/>
                </a:solidFill>
                <a:latin typeface="Calibri"/>
                <a:cs typeface="Calibri"/>
              </a:rPr>
              <a:t>TIP 4</a:t>
            </a: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staand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13" name="Afbeelding 12">
            <a:extLst>
              <a:ext uri="{FF2B5EF4-FFF2-40B4-BE49-F238E27FC236}">
                <a16:creationId xmlns:a16="http://schemas.microsoft.com/office/drawing/2014/main" id="{48AE723E-BA6D-4DBF-A708-D48CF15D1149}"/>
              </a:ext>
            </a:extLst>
          </p:cNvPr>
          <p:cNvPicPr>
            <a:picLocks noChangeAspect="1"/>
          </p:cNvPicPr>
          <p:nvPr/>
        </p:nvPicPr>
        <p:blipFill>
          <a:blip r:embed="rId3"/>
          <a:stretch>
            <a:fillRect/>
          </a:stretch>
        </p:blipFill>
        <p:spPr>
          <a:xfrm>
            <a:off x="6339839" y="276028"/>
            <a:ext cx="1809750" cy="752475"/>
          </a:xfrm>
          <a:prstGeom prst="rect">
            <a:avLst/>
          </a:prstGeom>
        </p:spPr>
      </p:pic>
      <p:pic>
        <p:nvPicPr>
          <p:cNvPr id="7" name="Afbeelding 6">
            <a:extLst>
              <a:ext uri="{FF2B5EF4-FFF2-40B4-BE49-F238E27FC236}">
                <a16:creationId xmlns:a16="http://schemas.microsoft.com/office/drawing/2014/main" id="{7CD3AB5F-DB61-425B-ABCC-9E007CE5C165}"/>
              </a:ext>
            </a:extLst>
          </p:cNvPr>
          <p:cNvPicPr>
            <a:picLocks noChangeAspect="1"/>
          </p:cNvPicPr>
          <p:nvPr/>
        </p:nvPicPr>
        <p:blipFill>
          <a:blip r:embed="rId4"/>
          <a:stretch>
            <a:fillRect/>
          </a:stretch>
        </p:blipFill>
        <p:spPr>
          <a:xfrm>
            <a:off x="563562" y="1092859"/>
            <a:ext cx="8230328" cy="3116404"/>
          </a:xfrm>
          <a:prstGeom prst="rect">
            <a:avLst/>
          </a:prstGeom>
        </p:spPr>
      </p:pic>
    </p:spTree>
    <p:extLst>
      <p:ext uri="{BB962C8B-B14F-4D97-AF65-F5344CB8AC3E}">
        <p14:creationId xmlns:p14="http://schemas.microsoft.com/office/powerpoint/2010/main" val="1819512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441402"/>
            <a:ext cx="4799621"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1400"/>
              </a:lnSpc>
              <a:spcBef>
                <a:spcPct val="0"/>
              </a:spcBef>
              <a:spcAft>
                <a:spcPts val="0"/>
              </a:spcAft>
              <a:buClrTx/>
              <a:buSzTx/>
              <a:buFontTx/>
              <a:buNone/>
              <a:tabLst/>
              <a:defRPr/>
            </a:pPr>
            <a:r>
              <a:rPr lang="nl-NL" sz="2400" b="1" dirty="0">
                <a:solidFill>
                  <a:srgbClr val="AA418C"/>
                </a:solidFill>
                <a:latin typeface="Calibri"/>
                <a:cs typeface="Calibri"/>
              </a:rPr>
              <a:t>5 tips van Digital Trust Center    </a:t>
            </a:r>
          </a:p>
          <a:p>
            <a:pPr marL="0" marR="0" lvl="0" indent="0" algn="l" defTabSz="457200" rtl="0" eaLnBrk="1" fontAlgn="auto" latinLnBrk="0" hangingPunct="1">
              <a:lnSpc>
                <a:spcPts val="1400"/>
              </a:lnSpc>
              <a:spcBef>
                <a:spcPct val="0"/>
              </a:spcBef>
              <a:spcAft>
                <a:spcPts val="0"/>
              </a:spcAft>
              <a:buClrTx/>
              <a:buSzTx/>
              <a:buFontTx/>
              <a:buNone/>
              <a:tabLst/>
              <a:defRPr/>
            </a:pPr>
            <a:br>
              <a:rPr lang="nl-NL" sz="2400" b="1" dirty="0">
                <a:solidFill>
                  <a:srgbClr val="AA418C"/>
                </a:solidFill>
                <a:latin typeface="Calibri"/>
                <a:cs typeface="Calibri"/>
              </a:rPr>
            </a:br>
            <a:r>
              <a:rPr lang="nl-NL" sz="2400" b="1" dirty="0">
                <a:solidFill>
                  <a:srgbClr val="AA418C"/>
                </a:solidFill>
                <a:latin typeface="Calibri"/>
                <a:cs typeface="Calibri"/>
              </a:rPr>
              <a:t>TIP 5</a:t>
            </a:r>
            <a:endParaRPr kumimoji="0" lang="nl-NL" sz="1600" b="0" i="0" u="none" strike="noStrike" kern="1200" cap="none" spc="0" normalizeH="0" baseline="0" noProof="0" dirty="0">
              <a:ln>
                <a:noFill/>
              </a:ln>
              <a:solidFill>
                <a:srgbClr val="000000"/>
              </a:solidFill>
              <a:effectLst/>
              <a:uLnTx/>
              <a:uFillTx/>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rgbClr val="FFFFFF"/>
                </a:solidFill>
                <a:effectLst/>
                <a:uLnTx/>
                <a:uFillTx/>
                <a:latin typeface="Calibri"/>
                <a:ea typeface="+mn-ea"/>
                <a:cs typeface="+mn-cs"/>
              </a:rPr>
              <a:t>Gebruik deze dia voor een staand beeld met veel ruimte voor tekst. </a:t>
            </a:r>
            <a:endParaRPr kumimoji="0" lang="nl-NL" sz="11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13" name="Afbeelding 12">
            <a:extLst>
              <a:ext uri="{FF2B5EF4-FFF2-40B4-BE49-F238E27FC236}">
                <a16:creationId xmlns:a16="http://schemas.microsoft.com/office/drawing/2014/main" id="{48AE723E-BA6D-4DBF-A708-D48CF15D1149}"/>
              </a:ext>
            </a:extLst>
          </p:cNvPr>
          <p:cNvPicPr>
            <a:picLocks noChangeAspect="1"/>
          </p:cNvPicPr>
          <p:nvPr/>
        </p:nvPicPr>
        <p:blipFill>
          <a:blip r:embed="rId3"/>
          <a:stretch>
            <a:fillRect/>
          </a:stretch>
        </p:blipFill>
        <p:spPr>
          <a:xfrm>
            <a:off x="6339839" y="276028"/>
            <a:ext cx="1809750" cy="752475"/>
          </a:xfrm>
          <a:prstGeom prst="rect">
            <a:avLst/>
          </a:prstGeom>
        </p:spPr>
      </p:pic>
      <p:pic>
        <p:nvPicPr>
          <p:cNvPr id="7" name="Afbeelding 6">
            <a:extLst>
              <a:ext uri="{FF2B5EF4-FFF2-40B4-BE49-F238E27FC236}">
                <a16:creationId xmlns:a16="http://schemas.microsoft.com/office/drawing/2014/main" id="{1638A4C5-2383-47A6-9BC0-1019FE97F12E}"/>
              </a:ext>
            </a:extLst>
          </p:cNvPr>
          <p:cNvPicPr>
            <a:picLocks noChangeAspect="1"/>
          </p:cNvPicPr>
          <p:nvPr/>
        </p:nvPicPr>
        <p:blipFill>
          <a:blip r:embed="rId4"/>
          <a:stretch>
            <a:fillRect/>
          </a:stretch>
        </p:blipFill>
        <p:spPr>
          <a:xfrm>
            <a:off x="563563" y="1128434"/>
            <a:ext cx="8282499" cy="3221740"/>
          </a:xfrm>
          <a:prstGeom prst="rect">
            <a:avLst/>
          </a:prstGeom>
        </p:spPr>
      </p:pic>
    </p:spTree>
    <p:extLst>
      <p:ext uri="{BB962C8B-B14F-4D97-AF65-F5344CB8AC3E}">
        <p14:creationId xmlns:p14="http://schemas.microsoft.com/office/powerpoint/2010/main" val="391435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Verloop(16-9).png">
            <a:extLst>
              <a:ext uri="{FF2B5EF4-FFF2-40B4-BE49-F238E27FC236}">
                <a16:creationId xmlns:a16="http://schemas.microsoft.com/office/drawing/2014/main" id="{B3328E7E-D450-D347-A779-5457F3AFC9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0" y="0"/>
            <a:ext cx="9144000" cy="5143500"/>
          </a:xfrm>
          <a:prstGeom prst="rect">
            <a:avLst/>
          </a:prstGeom>
        </p:spPr>
      </p:pic>
      <p:sp>
        <p:nvSpPr>
          <p:cNvPr id="5" name="TextBox 6"/>
          <p:cNvSpPr txBox="1"/>
          <p:nvPr/>
        </p:nvSpPr>
        <p:spPr>
          <a:xfrm>
            <a:off x="563563" y="2033141"/>
            <a:ext cx="8169276"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nl-NL" sz="3200" dirty="0">
                <a:solidFill>
                  <a:srgbClr val="FFFFFF"/>
                </a:solidFill>
                <a:latin typeface="Calibri"/>
              </a:rPr>
              <a:t>BEDANKT VOOR UW AANDACHT</a:t>
            </a:r>
            <a:endParaRPr kumimoji="0" lang="nl-NL" sz="3200" b="0" i="0" u="none" strike="noStrike" kern="1200" cap="none" spc="0" normalizeH="0" baseline="0" noProof="0" dirty="0">
              <a:ln>
                <a:noFill/>
              </a:ln>
              <a:solidFill>
                <a:srgbClr val="FFFFF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a:ln>
                  <a:noFill/>
                </a:ln>
                <a:solidFill>
                  <a:srgbClr val="FFFFFF"/>
                </a:solidFill>
                <a:effectLst/>
                <a:uLnTx/>
                <a:uFillTx/>
                <a:latin typeface="Calibri"/>
                <a:ea typeface="+mn-ea"/>
                <a:cs typeface="Ciutadella Rounded Medium"/>
              </a:rPr>
              <a:t>VRAGEN?</a:t>
            </a:r>
            <a:endParaRPr kumimoji="0" lang="en-US" sz="3200" b="0" i="0" u="none" strike="noStrike" kern="1200" cap="none" spc="0" normalizeH="0" baseline="0" noProof="0" dirty="0">
              <a:ln>
                <a:noFill/>
              </a:ln>
              <a:solidFill>
                <a:srgbClr val="FFFFFF"/>
              </a:solidFill>
              <a:effectLst/>
              <a:uLnTx/>
              <a:uFillTx/>
              <a:latin typeface="Ciutadella Rounded Medium"/>
              <a:ea typeface="+mn-ea"/>
              <a:cs typeface="Ciutadella Rounded Medium"/>
            </a:endParaRPr>
          </a:p>
        </p:txBody>
      </p:sp>
      <p:sp>
        <p:nvSpPr>
          <p:cNvPr id="2" name="Tijdelijke aanduiding voor voettekst 1" hidden="1">
            <a:extLst>
              <a:ext uri="{FF2B5EF4-FFF2-40B4-BE49-F238E27FC236}">
                <a16:creationId xmlns:a16="http://schemas.microsoft.com/office/drawing/2014/main" id="{13630F15-B202-487E-8516-1EB841468B6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3" name="Tijdelijke aanduiding voor dianummer 2" hidden="1">
            <a:extLst>
              <a:ext uri="{FF2B5EF4-FFF2-40B4-BE49-F238E27FC236}">
                <a16:creationId xmlns:a16="http://schemas.microsoft.com/office/drawing/2014/main" id="{5F2E8263-765C-419B-A1A6-13BFFF2221F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48891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180000">
            <a:noAutofit/>
          </a:bodyPr>
          <a:lstStyle/>
          <a:p>
            <a:pPr algn="l"/>
            <a:r>
              <a:rPr lang="nl-NL" sz="3200" dirty="0">
                <a:solidFill>
                  <a:schemeClr val="tx2"/>
                </a:solidFill>
              </a:rPr>
              <a:t>Uit KVK jaarverslag 2021:  </a:t>
            </a:r>
            <a:endParaRPr lang="en-US" sz="3200" dirty="0">
              <a:solidFill>
                <a:schemeClr val="tx2"/>
              </a:solidFill>
              <a:latin typeface="Calibri" charset="0"/>
              <a:ea typeface="Calibri" charset="0"/>
              <a:cs typeface="Calibri" charset="0"/>
            </a:endParaRPr>
          </a:p>
        </p:txBody>
      </p:sp>
      <p:sp>
        <p:nvSpPr>
          <p:cNvPr id="3" name="Tijdelijke aanduiding voor voettekst 2">
            <a:extLst>
              <a:ext uri="{FF2B5EF4-FFF2-40B4-BE49-F238E27FC236}">
                <a16:creationId xmlns:a16="http://schemas.microsoft.com/office/drawing/2014/main" id="{6D01F2BB-C7C5-4F87-AC36-EE513E2CBAED}"/>
              </a:ext>
            </a:extLst>
          </p:cNvPr>
          <p:cNvSpPr>
            <a:spLocks noGrp="1"/>
          </p:cNvSpPr>
          <p:nvPr>
            <p:ph type="ftr" sz="quarter" idx="11"/>
          </p:nvPr>
        </p:nvSpPr>
        <p:spPr/>
        <p:txBody>
          <a:bodyPr/>
          <a:lstStyle/>
          <a:p>
            <a:r>
              <a:rPr lang="en-US"/>
              <a:t>Titel presentatie</a:t>
            </a:r>
            <a:endParaRPr lang="en-US" dirty="0"/>
          </a:p>
        </p:txBody>
      </p:sp>
      <p:sp>
        <p:nvSpPr>
          <p:cNvPr id="4" name="Tijdelijke aanduiding voor dianummer 3">
            <a:extLst>
              <a:ext uri="{FF2B5EF4-FFF2-40B4-BE49-F238E27FC236}">
                <a16:creationId xmlns:a16="http://schemas.microsoft.com/office/drawing/2014/main" id="{963B1219-570E-4A34-BD17-4ECF112B43DB}"/>
              </a:ext>
            </a:extLst>
          </p:cNvPr>
          <p:cNvSpPr>
            <a:spLocks noGrp="1"/>
          </p:cNvSpPr>
          <p:nvPr>
            <p:ph type="sldNum" sz="quarter" idx="12"/>
          </p:nvPr>
        </p:nvSpPr>
        <p:spPr/>
        <p:txBody>
          <a:bodyPr/>
          <a:lstStyle/>
          <a:p>
            <a:fld id="{BAAC21BE-B2EA-764B-B737-78706A0B7D71}" type="slidenum">
              <a:rPr lang="en-US" smtClean="0"/>
              <a:t>3</a:t>
            </a:fld>
            <a:endParaRPr lang="en-US" dirty="0"/>
          </a:p>
        </p:txBody>
      </p:sp>
      <p:pic>
        <p:nvPicPr>
          <p:cNvPr id="8" name="Afbeelding 7">
            <a:extLst>
              <a:ext uri="{FF2B5EF4-FFF2-40B4-BE49-F238E27FC236}">
                <a16:creationId xmlns:a16="http://schemas.microsoft.com/office/drawing/2014/main" id="{10AF3FDA-B5AC-40CF-9873-5DA71965303A}"/>
              </a:ext>
            </a:extLst>
          </p:cNvPr>
          <p:cNvPicPr>
            <a:picLocks noChangeAspect="1"/>
          </p:cNvPicPr>
          <p:nvPr/>
        </p:nvPicPr>
        <p:blipFill>
          <a:blip r:embed="rId3"/>
          <a:stretch>
            <a:fillRect/>
          </a:stretch>
        </p:blipFill>
        <p:spPr>
          <a:xfrm>
            <a:off x="737449" y="1308059"/>
            <a:ext cx="3310676" cy="3597315"/>
          </a:xfrm>
          <a:prstGeom prst="rect">
            <a:avLst/>
          </a:prstGeom>
        </p:spPr>
      </p:pic>
      <p:pic>
        <p:nvPicPr>
          <p:cNvPr id="16" name="Afbeelding 15">
            <a:extLst>
              <a:ext uri="{FF2B5EF4-FFF2-40B4-BE49-F238E27FC236}">
                <a16:creationId xmlns:a16="http://schemas.microsoft.com/office/drawing/2014/main" id="{C006CDE6-4614-4D9A-8CD4-0551B3EE3248}"/>
              </a:ext>
            </a:extLst>
          </p:cNvPr>
          <p:cNvPicPr>
            <a:picLocks noChangeAspect="1"/>
          </p:cNvPicPr>
          <p:nvPr/>
        </p:nvPicPr>
        <p:blipFill>
          <a:blip r:embed="rId4"/>
          <a:stretch>
            <a:fillRect/>
          </a:stretch>
        </p:blipFill>
        <p:spPr>
          <a:xfrm>
            <a:off x="4774538" y="1217415"/>
            <a:ext cx="3330377" cy="3597316"/>
          </a:xfrm>
          <a:prstGeom prst="rect">
            <a:avLst/>
          </a:prstGeom>
        </p:spPr>
      </p:pic>
    </p:spTree>
    <p:extLst>
      <p:ext uri="{BB962C8B-B14F-4D97-AF65-F5344CB8AC3E}">
        <p14:creationId xmlns:p14="http://schemas.microsoft.com/office/powerpoint/2010/main" val="314649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50862" y="4008332"/>
            <a:ext cx="3932238"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00"/>
              </a:lnSpc>
            </a:pPr>
            <a:r>
              <a:rPr lang="nl-NL" sz="2000" b="1" dirty="0">
                <a:solidFill>
                  <a:srgbClr val="AA418C"/>
                </a:solidFill>
                <a:cs typeface="Calibri"/>
              </a:rPr>
              <a:t>www.kvk.nl</a:t>
            </a:r>
          </a:p>
          <a:p>
            <a:pPr algn="l"/>
            <a:r>
              <a:rPr lang="nl-NL" sz="1600" dirty="0">
                <a:latin typeface="Calibri" charset="0"/>
                <a:ea typeface="Calibri" charset="0"/>
                <a:cs typeface="Calibri" charset="0"/>
              </a:rPr>
              <a:t>Informatie en Advies</a:t>
            </a:r>
          </a:p>
          <a:p>
            <a:pPr marL="285750" indent="-285750" algn="l">
              <a:buFont typeface="Arial" panose="020B0604020202020204" pitchFamily="34" charset="0"/>
              <a:buChar char="•"/>
            </a:pPr>
            <a:r>
              <a:rPr lang="nl-NL" sz="1600" dirty="0">
                <a:latin typeface="Calibri" charset="0"/>
                <a:ea typeface="Calibri" charset="0"/>
                <a:cs typeface="Calibri" charset="0"/>
              </a:rPr>
              <a:t>Veilig Zakendoen</a:t>
            </a:r>
          </a:p>
          <a:p>
            <a:pPr marL="285750" indent="-285750" algn="l">
              <a:buFont typeface="Arial" panose="020B0604020202020204" pitchFamily="34" charset="0"/>
              <a:buChar char="•"/>
            </a:pPr>
            <a:r>
              <a:rPr lang="nl-NL" sz="1600" dirty="0">
                <a:latin typeface="Calibri" charset="0"/>
                <a:ea typeface="Calibri" charset="0"/>
                <a:cs typeface="Calibri" charset="0"/>
              </a:rPr>
              <a:t>Fraude / Cybersecurity</a:t>
            </a:r>
          </a:p>
          <a:p>
            <a:pPr marL="285750" indent="-285750" algn="l">
              <a:buFont typeface="Arial" panose="020B0604020202020204" pitchFamily="34" charset="0"/>
              <a:buChar char="•"/>
            </a:pPr>
            <a:endParaRPr lang="nl-NL" sz="1600" dirty="0">
              <a:latin typeface="Calibri" charset="0"/>
              <a:ea typeface="Calibri" charset="0"/>
              <a:cs typeface="Calibri" charset="0"/>
            </a:endParaRPr>
          </a:p>
        </p:txBody>
      </p:sp>
      <p:sp>
        <p:nvSpPr>
          <p:cNvPr id="9" name="Titel 1">
            <a:extLst>
              <a:ext uri="{FF2B5EF4-FFF2-40B4-BE49-F238E27FC236}">
                <a16:creationId xmlns:a16="http://schemas.microsoft.com/office/drawing/2014/main" id="{D53913B4-B4F1-374B-B39B-AEE10C86B189}"/>
              </a:ext>
            </a:extLst>
          </p:cNvPr>
          <p:cNvSpPr txBox="1">
            <a:spLocks/>
          </p:cNvSpPr>
          <p:nvPr/>
        </p:nvSpPr>
        <p:spPr>
          <a:xfrm>
            <a:off x="4787900" y="2977200"/>
            <a:ext cx="3944938"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00"/>
              </a:lnSpc>
            </a:pPr>
            <a:r>
              <a:rPr lang="nl-NL" sz="2000" b="1" dirty="0">
                <a:solidFill>
                  <a:srgbClr val="AA418C"/>
                </a:solidFill>
                <a:cs typeface="Calibri"/>
              </a:rPr>
              <a:t>Kopje, </a:t>
            </a:r>
            <a:r>
              <a:rPr lang="nl-NL" sz="2000" b="1" dirty="0" err="1">
                <a:solidFill>
                  <a:srgbClr val="AA418C"/>
                </a:solidFill>
                <a:cs typeface="Calibri"/>
              </a:rPr>
              <a:t>size</a:t>
            </a:r>
            <a:r>
              <a:rPr lang="nl-NL" sz="2000" b="1" dirty="0">
                <a:solidFill>
                  <a:srgbClr val="AA418C"/>
                </a:solidFill>
                <a:cs typeface="Calibri"/>
              </a:rPr>
              <a:t> 20</a:t>
            </a:r>
          </a:p>
          <a:p>
            <a:pPr algn="l"/>
            <a:r>
              <a:rPr lang="nl-NL" sz="1600" dirty="0">
                <a:latin typeface="Calibri" charset="0"/>
                <a:ea typeface="Calibri" charset="0"/>
                <a:cs typeface="Calibri" charset="0"/>
              </a:rPr>
              <a:t>Tekst onderschrift, </a:t>
            </a:r>
            <a:r>
              <a:rPr lang="nl-NL" sz="1600" dirty="0" err="1">
                <a:latin typeface="Calibri" charset="0"/>
                <a:ea typeface="Calibri" charset="0"/>
                <a:cs typeface="Calibri" charset="0"/>
              </a:rPr>
              <a:t>size</a:t>
            </a:r>
            <a:r>
              <a:rPr lang="nl-NL" sz="1600" dirty="0">
                <a:latin typeface="Calibri" charset="0"/>
                <a:ea typeface="Calibri" charset="0"/>
                <a:cs typeface="Calibri" charset="0"/>
              </a:rPr>
              <a:t> 16</a:t>
            </a:r>
          </a:p>
        </p:txBody>
      </p:sp>
      <p:sp>
        <p:nvSpPr>
          <p:cNvPr id="2" name="Tekstvak 1"/>
          <p:cNvSpPr txBox="1"/>
          <p:nvPr/>
        </p:nvSpPr>
        <p:spPr>
          <a:xfrm>
            <a:off x="8490857" y="4678136"/>
            <a:ext cx="184731" cy="369332"/>
          </a:xfrm>
          <a:prstGeom prst="rect">
            <a:avLst/>
          </a:prstGeom>
          <a:noFill/>
        </p:spPr>
        <p:txBody>
          <a:bodyPr wrap="none" rtlCol="0">
            <a:spAutoFit/>
          </a:bodyPr>
          <a:lstStyle/>
          <a:p>
            <a:endParaRPr lang="nl-NL"/>
          </a:p>
        </p:txBody>
      </p:sp>
      <p:sp>
        <p:nvSpPr>
          <p:cNvPr id="3" name="Tijdelijke aanduiding voor voettekst 2">
            <a:extLst>
              <a:ext uri="{FF2B5EF4-FFF2-40B4-BE49-F238E27FC236}">
                <a16:creationId xmlns:a16="http://schemas.microsoft.com/office/drawing/2014/main" id="{F20AB6B8-FB63-4D1C-A2DD-456C01AC0B9F}"/>
              </a:ext>
            </a:extLst>
          </p:cNvPr>
          <p:cNvSpPr>
            <a:spLocks noGrp="1"/>
          </p:cNvSpPr>
          <p:nvPr>
            <p:ph type="ftr" sz="quarter" idx="11"/>
          </p:nvPr>
        </p:nvSpPr>
        <p:spPr/>
        <p:txBody>
          <a:bodyPr/>
          <a:lstStyle/>
          <a:p>
            <a:r>
              <a:rPr lang="en-US"/>
              <a:t>Titel presentatie</a:t>
            </a:r>
            <a:endParaRPr lang="en-US" dirty="0"/>
          </a:p>
        </p:txBody>
      </p:sp>
      <p:sp>
        <p:nvSpPr>
          <p:cNvPr id="10" name="Tijdelijke aanduiding voor dianummer 9">
            <a:extLst>
              <a:ext uri="{FF2B5EF4-FFF2-40B4-BE49-F238E27FC236}">
                <a16:creationId xmlns:a16="http://schemas.microsoft.com/office/drawing/2014/main" id="{F78120DD-46C2-4756-8B26-2615C3C1B241}"/>
              </a:ext>
            </a:extLst>
          </p:cNvPr>
          <p:cNvSpPr>
            <a:spLocks noGrp="1"/>
          </p:cNvSpPr>
          <p:nvPr>
            <p:ph type="sldNum" sz="quarter" idx="12"/>
          </p:nvPr>
        </p:nvSpPr>
        <p:spPr/>
        <p:txBody>
          <a:bodyPr/>
          <a:lstStyle/>
          <a:p>
            <a:fld id="{BAAC21BE-B2EA-764B-B737-78706A0B7D71}" type="slidenum">
              <a:rPr lang="en-US" smtClean="0"/>
              <a:t>4</a:t>
            </a:fld>
            <a:endParaRPr lang="en-US" dirty="0"/>
          </a:p>
        </p:txBody>
      </p:sp>
      <p:sp>
        <p:nvSpPr>
          <p:cNvPr id="11" name="Tekstvak 10">
            <a:extLst>
              <a:ext uri="{FF2B5EF4-FFF2-40B4-BE49-F238E27FC236}">
                <a16:creationId xmlns:a16="http://schemas.microsoft.com/office/drawing/2014/main" id="{C9AD7042-431B-424C-8E3C-81339979E63E}"/>
              </a:ext>
            </a:extLst>
          </p:cNvPr>
          <p:cNvSpPr txBox="1"/>
          <p:nvPr/>
        </p:nvSpPr>
        <p:spPr>
          <a:xfrm>
            <a:off x="-1343891" y="-900"/>
            <a:ext cx="1063464" cy="1338828"/>
          </a:xfrm>
          <a:prstGeom prst="rect">
            <a:avLst/>
          </a:prstGeom>
          <a:solidFill>
            <a:schemeClr val="accent1"/>
          </a:solidFill>
        </p:spPr>
        <p:txBody>
          <a:bodyPr wrap="square" rtlCol="0">
            <a:spAutoFit/>
          </a:bodyPr>
          <a:lstStyle/>
          <a:p>
            <a:r>
              <a:rPr lang="nl-NL" sz="1000" dirty="0">
                <a:solidFill>
                  <a:schemeClr val="bg1"/>
                </a:solidFill>
              </a:rPr>
              <a:t>Gebruik deze dia bijvoorbeeld om 2 afbeeldingen te vergelijken of toe te lichten, met veel ruimte voor tekst. </a:t>
            </a:r>
          </a:p>
          <a:p>
            <a:endParaRPr lang="nl-NL" sz="1100" dirty="0">
              <a:solidFill>
                <a:srgbClr val="FFFFFF"/>
              </a:solidFill>
            </a:endParaRPr>
          </a:p>
        </p:txBody>
      </p:sp>
      <p:sp>
        <p:nvSpPr>
          <p:cNvPr id="12" name="Tekstvak 11">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r>
              <a:rPr lang="nl-NL" sz="1100" dirty="0">
                <a:solidFill>
                  <a:srgbClr val="FFFFFF"/>
                </a:solidFill>
              </a:rPr>
              <a:t>Klik met de rechter muistoets op de afbeelding en ‘Afbeelding wijzigen’ om de afbeelding te vervangen. De breedte van de foto staat vast (niet wijzigen).</a:t>
            </a:r>
          </a:p>
        </p:txBody>
      </p:sp>
      <p:pic>
        <p:nvPicPr>
          <p:cNvPr id="14" name="Afbeelding 13">
            <a:extLst>
              <a:ext uri="{FF2B5EF4-FFF2-40B4-BE49-F238E27FC236}">
                <a16:creationId xmlns:a16="http://schemas.microsoft.com/office/drawing/2014/main" id="{5B2D90EB-150D-4174-8E46-88B914745403}"/>
              </a:ext>
            </a:extLst>
          </p:cNvPr>
          <p:cNvPicPr>
            <a:picLocks noChangeAspect="1"/>
          </p:cNvPicPr>
          <p:nvPr/>
        </p:nvPicPr>
        <p:blipFill>
          <a:blip r:embed="rId3"/>
          <a:stretch>
            <a:fillRect/>
          </a:stretch>
        </p:blipFill>
        <p:spPr>
          <a:xfrm>
            <a:off x="614899" y="400595"/>
            <a:ext cx="3424284" cy="3587156"/>
          </a:xfrm>
          <a:prstGeom prst="rect">
            <a:avLst/>
          </a:prstGeom>
        </p:spPr>
      </p:pic>
      <p:pic>
        <p:nvPicPr>
          <p:cNvPr id="16" name="Afbeelding 15">
            <a:extLst>
              <a:ext uri="{FF2B5EF4-FFF2-40B4-BE49-F238E27FC236}">
                <a16:creationId xmlns:a16="http://schemas.microsoft.com/office/drawing/2014/main" id="{17AD4593-EA8E-4324-B5DF-28DA133CBE72}"/>
              </a:ext>
            </a:extLst>
          </p:cNvPr>
          <p:cNvPicPr>
            <a:picLocks noChangeAspect="1"/>
          </p:cNvPicPr>
          <p:nvPr/>
        </p:nvPicPr>
        <p:blipFill>
          <a:blip r:embed="rId4"/>
          <a:stretch>
            <a:fillRect/>
          </a:stretch>
        </p:blipFill>
        <p:spPr>
          <a:xfrm>
            <a:off x="4660069" y="678496"/>
            <a:ext cx="3663115" cy="3654616"/>
          </a:xfrm>
          <a:prstGeom prst="rect">
            <a:avLst/>
          </a:prstGeom>
        </p:spPr>
      </p:pic>
      <p:pic>
        <p:nvPicPr>
          <p:cNvPr id="22" name="Afbeelding 21">
            <a:extLst>
              <a:ext uri="{FF2B5EF4-FFF2-40B4-BE49-F238E27FC236}">
                <a16:creationId xmlns:a16="http://schemas.microsoft.com/office/drawing/2014/main" id="{E324A6AD-DC46-4662-BDF2-981313E363BD}"/>
              </a:ext>
            </a:extLst>
          </p:cNvPr>
          <p:cNvPicPr>
            <a:picLocks noChangeAspect="1"/>
          </p:cNvPicPr>
          <p:nvPr/>
        </p:nvPicPr>
        <p:blipFill>
          <a:blip r:embed="rId5"/>
          <a:stretch>
            <a:fillRect/>
          </a:stretch>
        </p:blipFill>
        <p:spPr>
          <a:xfrm>
            <a:off x="4216152" y="3666088"/>
            <a:ext cx="2722529" cy="1245138"/>
          </a:xfrm>
          <a:prstGeom prst="rect">
            <a:avLst/>
          </a:prstGeom>
        </p:spPr>
      </p:pic>
    </p:spTree>
    <p:extLst>
      <p:ext uri="{BB962C8B-B14F-4D97-AF65-F5344CB8AC3E}">
        <p14:creationId xmlns:p14="http://schemas.microsoft.com/office/powerpoint/2010/main" val="30499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4434113" y="3852084"/>
            <a:ext cx="3017046"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00"/>
              </a:lnSpc>
            </a:pPr>
            <a:r>
              <a:rPr lang="nl-NL" sz="2000" b="1" dirty="0">
                <a:solidFill>
                  <a:srgbClr val="AA418C"/>
                </a:solidFill>
                <a:cs typeface="Calibri"/>
              </a:rPr>
              <a:t>Dagelijks cyberincidenten</a:t>
            </a:r>
          </a:p>
          <a:p>
            <a:pPr algn="l"/>
            <a:r>
              <a:rPr lang="nl-NL" sz="1600" dirty="0" err="1">
                <a:latin typeface="Calibri" charset="0"/>
                <a:ea typeface="Calibri" charset="0"/>
                <a:cs typeface="Calibri" charset="0"/>
              </a:rPr>
              <a:t>Datalek</a:t>
            </a:r>
            <a:r>
              <a:rPr lang="nl-NL" sz="1600" dirty="0">
                <a:latin typeface="Calibri" charset="0"/>
                <a:ea typeface="Calibri" charset="0"/>
                <a:cs typeface="Calibri" charset="0"/>
              </a:rPr>
              <a:t>, </a:t>
            </a:r>
            <a:r>
              <a:rPr lang="nl-NL" sz="1600" dirty="0" err="1">
                <a:latin typeface="Calibri" charset="0"/>
                <a:ea typeface="Calibri" charset="0"/>
                <a:cs typeface="Calibri" charset="0"/>
              </a:rPr>
              <a:t>ransomware</a:t>
            </a:r>
            <a:r>
              <a:rPr lang="nl-NL" sz="1600" dirty="0">
                <a:latin typeface="Calibri" charset="0"/>
                <a:ea typeface="Calibri" charset="0"/>
                <a:cs typeface="Calibri" charset="0"/>
              </a:rPr>
              <a:t>, betaalfraude, identiteitsfraude</a:t>
            </a:r>
          </a:p>
        </p:txBody>
      </p:sp>
      <p:sp>
        <p:nvSpPr>
          <p:cNvPr id="10" name="Titel 1">
            <a:extLst>
              <a:ext uri="{FF2B5EF4-FFF2-40B4-BE49-F238E27FC236}">
                <a16:creationId xmlns:a16="http://schemas.microsoft.com/office/drawing/2014/main" id="{D53913B4-B4F1-374B-B39B-AEE10C86B189}"/>
              </a:ext>
            </a:extLst>
          </p:cNvPr>
          <p:cNvSpPr txBox="1">
            <a:spLocks/>
          </p:cNvSpPr>
          <p:nvPr/>
        </p:nvSpPr>
        <p:spPr>
          <a:xfrm>
            <a:off x="6182024" y="2977200"/>
            <a:ext cx="2552401"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00"/>
              </a:lnSpc>
            </a:pPr>
            <a:r>
              <a:rPr lang="nl-NL" sz="2000" b="1" dirty="0">
                <a:solidFill>
                  <a:srgbClr val="AA418C"/>
                </a:solidFill>
                <a:cs typeface="Calibri"/>
              </a:rPr>
              <a:t>Kopje, </a:t>
            </a:r>
            <a:r>
              <a:rPr lang="nl-NL" sz="2000" b="1" dirty="0" err="1">
                <a:solidFill>
                  <a:srgbClr val="AA418C"/>
                </a:solidFill>
                <a:cs typeface="Calibri"/>
              </a:rPr>
              <a:t>size</a:t>
            </a:r>
            <a:r>
              <a:rPr lang="nl-NL" sz="2000" b="1" dirty="0">
                <a:solidFill>
                  <a:srgbClr val="AA418C"/>
                </a:solidFill>
                <a:cs typeface="Calibri"/>
              </a:rPr>
              <a:t> 20</a:t>
            </a:r>
          </a:p>
          <a:p>
            <a:pPr algn="l"/>
            <a:r>
              <a:rPr lang="nl-NL" sz="1600" dirty="0">
                <a:latin typeface="Calibri" charset="0"/>
                <a:ea typeface="Calibri" charset="0"/>
                <a:cs typeface="Calibri" charset="0"/>
              </a:rPr>
              <a:t>Tekst onderschrift, </a:t>
            </a:r>
            <a:r>
              <a:rPr lang="nl-NL" sz="1600" dirty="0" err="1">
                <a:latin typeface="Calibri" charset="0"/>
                <a:ea typeface="Calibri" charset="0"/>
                <a:cs typeface="Calibri" charset="0"/>
              </a:rPr>
              <a:t>size</a:t>
            </a:r>
            <a:r>
              <a:rPr lang="nl-NL" sz="1600" dirty="0">
                <a:latin typeface="Calibri" charset="0"/>
                <a:ea typeface="Calibri" charset="0"/>
                <a:cs typeface="Calibri" charset="0"/>
              </a:rPr>
              <a:t> 16</a:t>
            </a:r>
          </a:p>
        </p:txBody>
      </p:sp>
      <p:sp>
        <p:nvSpPr>
          <p:cNvPr id="2" name="Tijdelijke aanduiding voor voettekst 1">
            <a:extLst>
              <a:ext uri="{FF2B5EF4-FFF2-40B4-BE49-F238E27FC236}">
                <a16:creationId xmlns:a16="http://schemas.microsoft.com/office/drawing/2014/main" id="{D2332F7C-84CE-43C6-A612-C5853AE7EFAD}"/>
              </a:ext>
            </a:extLst>
          </p:cNvPr>
          <p:cNvSpPr>
            <a:spLocks noGrp="1"/>
          </p:cNvSpPr>
          <p:nvPr>
            <p:ph type="ftr" sz="quarter" idx="11"/>
          </p:nvPr>
        </p:nvSpPr>
        <p:spPr/>
        <p:txBody>
          <a:bodyPr/>
          <a:lstStyle/>
          <a:p>
            <a:r>
              <a:rPr lang="en-US"/>
              <a:t>Titel presentatie</a:t>
            </a:r>
            <a:endParaRPr lang="en-US" dirty="0"/>
          </a:p>
        </p:txBody>
      </p:sp>
      <p:sp>
        <p:nvSpPr>
          <p:cNvPr id="3" name="Tijdelijke aanduiding voor dianummer 2">
            <a:extLst>
              <a:ext uri="{FF2B5EF4-FFF2-40B4-BE49-F238E27FC236}">
                <a16:creationId xmlns:a16="http://schemas.microsoft.com/office/drawing/2014/main" id="{A564FFDD-F19F-497A-AA46-28DA7C2B96DF}"/>
              </a:ext>
            </a:extLst>
          </p:cNvPr>
          <p:cNvSpPr>
            <a:spLocks noGrp="1"/>
          </p:cNvSpPr>
          <p:nvPr>
            <p:ph type="sldNum" sz="quarter" idx="12"/>
          </p:nvPr>
        </p:nvSpPr>
        <p:spPr/>
        <p:txBody>
          <a:bodyPr/>
          <a:lstStyle/>
          <a:p>
            <a:fld id="{BAAC21BE-B2EA-764B-B737-78706A0B7D71}" type="slidenum">
              <a:rPr lang="en-US" smtClean="0"/>
              <a:t>5</a:t>
            </a:fld>
            <a:endParaRPr lang="en-US" dirty="0"/>
          </a:p>
        </p:txBody>
      </p:sp>
      <p:sp>
        <p:nvSpPr>
          <p:cNvPr id="11" name="Tekstvak 10">
            <a:extLst>
              <a:ext uri="{FF2B5EF4-FFF2-40B4-BE49-F238E27FC236}">
                <a16:creationId xmlns:a16="http://schemas.microsoft.com/office/drawing/2014/main" id="{C9AD7042-431B-424C-8E3C-81339979E63E}"/>
              </a:ext>
            </a:extLst>
          </p:cNvPr>
          <p:cNvSpPr txBox="1"/>
          <p:nvPr/>
        </p:nvSpPr>
        <p:spPr>
          <a:xfrm>
            <a:off x="-1343891" y="-900"/>
            <a:ext cx="1063464" cy="1338828"/>
          </a:xfrm>
          <a:prstGeom prst="rect">
            <a:avLst/>
          </a:prstGeom>
          <a:solidFill>
            <a:schemeClr val="accent1"/>
          </a:solidFill>
        </p:spPr>
        <p:txBody>
          <a:bodyPr wrap="square" rtlCol="0">
            <a:spAutoFit/>
          </a:bodyPr>
          <a:lstStyle/>
          <a:p>
            <a:r>
              <a:rPr lang="nl-NL" sz="1000" dirty="0">
                <a:solidFill>
                  <a:schemeClr val="bg1"/>
                </a:solidFill>
              </a:rPr>
              <a:t>Gebruik deze dia bijvoorbeeld om 3 afbeeldingen te vergelijken of toe te lichten, met veel ruimte voor tekst. </a:t>
            </a:r>
          </a:p>
          <a:p>
            <a:endParaRPr lang="nl-NL" sz="1100" dirty="0">
              <a:solidFill>
                <a:srgbClr val="FFFFFF"/>
              </a:solidFill>
            </a:endParaRPr>
          </a:p>
        </p:txBody>
      </p:sp>
      <p:sp>
        <p:nvSpPr>
          <p:cNvPr id="12" name="Tekstvak 11">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r>
              <a:rPr lang="nl-NL" sz="1100" dirty="0">
                <a:solidFill>
                  <a:srgbClr val="FFFFFF"/>
                </a:solidFill>
              </a:rPr>
              <a:t>Klik met de rechter muistoets op de afbeelding en ‘Afbeelding wijzigen’ om de afbeelding te vervangen. De breedte van de foto staat vast (niet wijzigen).</a:t>
            </a:r>
          </a:p>
        </p:txBody>
      </p:sp>
      <p:pic>
        <p:nvPicPr>
          <p:cNvPr id="13" name="Tijdelijke aanduiding voor inhoud 4">
            <a:extLst>
              <a:ext uri="{FF2B5EF4-FFF2-40B4-BE49-F238E27FC236}">
                <a16:creationId xmlns:a16="http://schemas.microsoft.com/office/drawing/2014/main" id="{C78F97DB-2CD8-4B0B-BE14-B8B53C3799A2}"/>
              </a:ext>
            </a:extLst>
          </p:cNvPr>
          <p:cNvPicPr>
            <a:picLocks noGrp="1" noChangeAspect="1"/>
          </p:cNvPicPr>
          <p:nvPr>
            <p:ph idx="1"/>
          </p:nvPr>
        </p:nvPicPr>
        <p:blipFill>
          <a:blip r:embed="rId3"/>
          <a:stretch>
            <a:fillRect/>
          </a:stretch>
        </p:blipFill>
        <p:spPr>
          <a:xfrm>
            <a:off x="643844" y="466932"/>
            <a:ext cx="2603494" cy="1786992"/>
          </a:xfrm>
        </p:spPr>
      </p:pic>
      <p:pic>
        <p:nvPicPr>
          <p:cNvPr id="14" name="Afbeelding 13">
            <a:extLst>
              <a:ext uri="{FF2B5EF4-FFF2-40B4-BE49-F238E27FC236}">
                <a16:creationId xmlns:a16="http://schemas.microsoft.com/office/drawing/2014/main" id="{DC6DC247-DBF3-4196-A939-3EF7834A3A03}"/>
              </a:ext>
            </a:extLst>
          </p:cNvPr>
          <p:cNvPicPr>
            <a:picLocks noChangeAspect="1"/>
          </p:cNvPicPr>
          <p:nvPr/>
        </p:nvPicPr>
        <p:blipFill>
          <a:blip r:embed="rId4"/>
          <a:stretch>
            <a:fillRect/>
          </a:stretch>
        </p:blipFill>
        <p:spPr>
          <a:xfrm>
            <a:off x="643844" y="2830541"/>
            <a:ext cx="3352497" cy="1696816"/>
          </a:xfrm>
          <a:prstGeom prst="rect">
            <a:avLst/>
          </a:prstGeom>
        </p:spPr>
      </p:pic>
      <p:pic>
        <p:nvPicPr>
          <p:cNvPr id="15" name="Tijdelijke aanduiding voor inhoud 4">
            <a:extLst>
              <a:ext uri="{FF2B5EF4-FFF2-40B4-BE49-F238E27FC236}">
                <a16:creationId xmlns:a16="http://schemas.microsoft.com/office/drawing/2014/main" id="{E2B654FD-EE77-4F40-8AFF-CBCC3DCC6EF1}"/>
              </a:ext>
            </a:extLst>
          </p:cNvPr>
          <p:cNvPicPr>
            <a:picLocks noChangeAspect="1"/>
          </p:cNvPicPr>
          <p:nvPr/>
        </p:nvPicPr>
        <p:blipFill>
          <a:blip r:embed="rId5"/>
          <a:stretch>
            <a:fillRect/>
          </a:stretch>
        </p:blipFill>
        <p:spPr>
          <a:xfrm>
            <a:off x="3372793" y="174599"/>
            <a:ext cx="2574209" cy="2285655"/>
          </a:xfrm>
          <a:prstGeom prst="rect">
            <a:avLst/>
          </a:prstGeom>
        </p:spPr>
      </p:pic>
      <p:pic>
        <p:nvPicPr>
          <p:cNvPr id="17" name="Afbeelding 16">
            <a:extLst>
              <a:ext uri="{FF2B5EF4-FFF2-40B4-BE49-F238E27FC236}">
                <a16:creationId xmlns:a16="http://schemas.microsoft.com/office/drawing/2014/main" id="{E417325F-4AE6-4FD0-B279-52162664F9DB}"/>
              </a:ext>
            </a:extLst>
          </p:cNvPr>
          <p:cNvPicPr>
            <a:picLocks noChangeAspect="1"/>
          </p:cNvPicPr>
          <p:nvPr/>
        </p:nvPicPr>
        <p:blipFill>
          <a:blip r:embed="rId6"/>
          <a:stretch>
            <a:fillRect/>
          </a:stretch>
        </p:blipFill>
        <p:spPr>
          <a:xfrm>
            <a:off x="6090515" y="174599"/>
            <a:ext cx="3017046" cy="3504350"/>
          </a:xfrm>
          <a:prstGeom prst="rect">
            <a:avLst/>
          </a:prstGeom>
        </p:spPr>
      </p:pic>
    </p:spTree>
    <p:extLst>
      <p:ext uri="{BB962C8B-B14F-4D97-AF65-F5344CB8AC3E}">
        <p14:creationId xmlns:p14="http://schemas.microsoft.com/office/powerpoint/2010/main" val="1741558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180000">
            <a:noAutofit/>
          </a:bodyPr>
          <a:lstStyle/>
          <a:p>
            <a:r>
              <a:rPr lang="nl-NL" sz="3200" b="0" i="0" dirty="0">
                <a:solidFill>
                  <a:schemeClr val="tx2"/>
                </a:solidFill>
                <a:effectLst/>
                <a:latin typeface="var(--font-family-titles)"/>
              </a:rPr>
              <a:t>CBS: Cybersecuritymonitor 2020</a:t>
            </a:r>
            <a:r>
              <a:rPr lang="nl-NL" sz="3200" dirty="0">
                <a:solidFill>
                  <a:schemeClr val="tx2"/>
                </a:solidFill>
              </a:rPr>
              <a:t> </a:t>
            </a:r>
            <a:endParaRPr lang="en-US" sz="3200" dirty="0">
              <a:solidFill>
                <a:schemeClr val="tx2"/>
              </a:solidFill>
              <a:latin typeface="Calibri" charset="0"/>
              <a:ea typeface="Calibri" charset="0"/>
              <a:cs typeface="Calibri" charset="0"/>
            </a:endParaRPr>
          </a:p>
        </p:txBody>
      </p:sp>
      <p:sp>
        <p:nvSpPr>
          <p:cNvPr id="3" name="Tijdelijke aanduiding voor voettekst 2">
            <a:extLst>
              <a:ext uri="{FF2B5EF4-FFF2-40B4-BE49-F238E27FC236}">
                <a16:creationId xmlns:a16="http://schemas.microsoft.com/office/drawing/2014/main" id="{E2A24846-F370-4968-85D5-D785A49286F8}"/>
              </a:ext>
            </a:extLst>
          </p:cNvPr>
          <p:cNvSpPr>
            <a:spLocks noGrp="1"/>
          </p:cNvSpPr>
          <p:nvPr>
            <p:ph type="ftr" sz="quarter" idx="11"/>
          </p:nvPr>
        </p:nvSpPr>
        <p:spPr/>
        <p:txBody>
          <a:bodyPr/>
          <a:lstStyle/>
          <a:p>
            <a:r>
              <a:rPr lang="en-US"/>
              <a:t>Titel presentatie</a:t>
            </a:r>
            <a:endParaRPr lang="en-US" dirty="0"/>
          </a:p>
        </p:txBody>
      </p:sp>
      <p:sp>
        <p:nvSpPr>
          <p:cNvPr id="4" name="Tijdelijke aanduiding voor dianummer 3">
            <a:extLst>
              <a:ext uri="{FF2B5EF4-FFF2-40B4-BE49-F238E27FC236}">
                <a16:creationId xmlns:a16="http://schemas.microsoft.com/office/drawing/2014/main" id="{820C6B77-3AD3-4D56-8D8A-B3D52EAF7C29}"/>
              </a:ext>
            </a:extLst>
          </p:cNvPr>
          <p:cNvSpPr>
            <a:spLocks noGrp="1"/>
          </p:cNvSpPr>
          <p:nvPr>
            <p:ph type="sldNum" sz="quarter" idx="12"/>
          </p:nvPr>
        </p:nvSpPr>
        <p:spPr/>
        <p:txBody>
          <a:bodyPr/>
          <a:lstStyle/>
          <a:p>
            <a:fld id="{BAAC21BE-B2EA-764B-B737-78706A0B7D71}" type="slidenum">
              <a:rPr lang="en-US" smtClean="0"/>
              <a:t>6</a:t>
            </a:fld>
            <a:endParaRPr lang="en-US" dirty="0"/>
          </a:p>
        </p:txBody>
      </p:sp>
      <p:sp>
        <p:nvSpPr>
          <p:cNvPr id="7" name="Tekstvak 6">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r>
              <a:rPr lang="nl-NL" sz="1100" dirty="0">
                <a:solidFill>
                  <a:srgbClr val="FFFFFF"/>
                </a:solidFill>
              </a:rPr>
              <a:t>Klik met de rechter muistoets op de afbeelding en ‘Afbeelding wijzigen’ om de afbeelding te vervangen. De breedte van de foto staat vast (niet wijzigen).</a:t>
            </a:r>
          </a:p>
        </p:txBody>
      </p:sp>
      <p:pic>
        <p:nvPicPr>
          <p:cNvPr id="9" name="Afbeelding 8">
            <a:extLst>
              <a:ext uri="{FF2B5EF4-FFF2-40B4-BE49-F238E27FC236}">
                <a16:creationId xmlns:a16="http://schemas.microsoft.com/office/drawing/2014/main" id="{5A5602B5-955D-47EE-BA09-2263F9B83BF8}"/>
              </a:ext>
            </a:extLst>
          </p:cNvPr>
          <p:cNvPicPr>
            <a:picLocks noChangeAspect="1"/>
          </p:cNvPicPr>
          <p:nvPr/>
        </p:nvPicPr>
        <p:blipFill>
          <a:blip r:embed="rId3"/>
          <a:stretch>
            <a:fillRect/>
          </a:stretch>
        </p:blipFill>
        <p:spPr>
          <a:xfrm>
            <a:off x="660020" y="1419618"/>
            <a:ext cx="3611149" cy="2937596"/>
          </a:xfrm>
          <a:prstGeom prst="rect">
            <a:avLst/>
          </a:prstGeom>
        </p:spPr>
      </p:pic>
      <p:pic>
        <p:nvPicPr>
          <p:cNvPr id="11" name="Afbeelding 10">
            <a:extLst>
              <a:ext uri="{FF2B5EF4-FFF2-40B4-BE49-F238E27FC236}">
                <a16:creationId xmlns:a16="http://schemas.microsoft.com/office/drawing/2014/main" id="{D4AC4B38-9CFD-42B2-91D0-CFDF9E7BF0D9}"/>
              </a:ext>
            </a:extLst>
          </p:cNvPr>
          <p:cNvPicPr>
            <a:picLocks noChangeAspect="1"/>
          </p:cNvPicPr>
          <p:nvPr/>
        </p:nvPicPr>
        <p:blipFill>
          <a:blip r:embed="rId4"/>
          <a:stretch>
            <a:fillRect/>
          </a:stretch>
        </p:blipFill>
        <p:spPr>
          <a:xfrm>
            <a:off x="4725266" y="1419618"/>
            <a:ext cx="3611149" cy="2905586"/>
          </a:xfrm>
          <a:prstGeom prst="rect">
            <a:avLst/>
          </a:prstGeom>
        </p:spPr>
      </p:pic>
    </p:spTree>
    <p:extLst>
      <p:ext uri="{BB962C8B-B14F-4D97-AF65-F5344CB8AC3E}">
        <p14:creationId xmlns:p14="http://schemas.microsoft.com/office/powerpoint/2010/main" val="329365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tIns="180000">
            <a:noAutofit/>
          </a:bodyPr>
          <a:lstStyle/>
          <a:p>
            <a:r>
              <a:rPr lang="nl-NL" sz="3200" b="0" i="0" dirty="0">
                <a:solidFill>
                  <a:schemeClr val="tx2"/>
                </a:solidFill>
                <a:effectLst/>
                <a:latin typeface="var(--font-family-titles)"/>
              </a:rPr>
              <a:t>Cybercrime groei</a:t>
            </a:r>
            <a:endParaRPr lang="en-US" sz="3200" dirty="0">
              <a:solidFill>
                <a:schemeClr val="tx2"/>
              </a:solidFill>
              <a:latin typeface="Calibri" charset="0"/>
              <a:ea typeface="Calibri" charset="0"/>
              <a:cs typeface="Calibri" charset="0"/>
            </a:endParaRPr>
          </a:p>
        </p:txBody>
      </p:sp>
      <p:sp>
        <p:nvSpPr>
          <p:cNvPr id="3" name="Tijdelijke aanduiding voor voettekst 2">
            <a:extLst>
              <a:ext uri="{FF2B5EF4-FFF2-40B4-BE49-F238E27FC236}">
                <a16:creationId xmlns:a16="http://schemas.microsoft.com/office/drawing/2014/main" id="{E2A24846-F370-4968-85D5-D785A49286F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srgbClr val="FFFFFF"/>
                </a:solidFill>
                <a:effectLst/>
                <a:uLnTx/>
                <a:uFillTx/>
                <a:latin typeface="Calibri"/>
                <a:ea typeface="+mn-ea"/>
                <a:cs typeface="+mn-cs"/>
              </a:rPr>
              <a:t>Titel presentatie</a:t>
            </a:r>
            <a:endParaRPr kumimoji="0" lang="en-US" sz="800" b="0" i="0" u="none" strike="noStrike" kern="1200" cap="all" spc="0" normalizeH="0" baseline="0" noProof="0" dirty="0">
              <a:ln>
                <a:noFill/>
              </a:ln>
              <a:solidFill>
                <a:srgbClr val="FFFFFF"/>
              </a:solidFill>
              <a:effectLst/>
              <a:uLnTx/>
              <a:uFillTx/>
              <a:latin typeface="Calibri"/>
              <a:ea typeface="+mn-ea"/>
              <a:cs typeface="+mn-cs"/>
            </a:endParaRPr>
          </a:p>
        </p:txBody>
      </p:sp>
      <p:sp>
        <p:nvSpPr>
          <p:cNvPr id="4" name="Tijdelijke aanduiding voor dianummer 3">
            <a:extLst>
              <a:ext uri="{FF2B5EF4-FFF2-40B4-BE49-F238E27FC236}">
                <a16:creationId xmlns:a16="http://schemas.microsoft.com/office/drawing/2014/main" id="{820C6B77-3AD3-4D56-8D8A-B3D52EAF7C29}"/>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AC21BE-B2EA-764B-B737-78706A0B7D71}" type="slidenum">
              <a:rPr kumimoji="0" lang="en-US" sz="8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Tekstvak 6">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FFFFFF"/>
                </a:solidFill>
                <a:effectLst/>
                <a:uLnTx/>
                <a:uFillTx/>
                <a:latin typeface="Calibri"/>
                <a:ea typeface="+mn-ea"/>
                <a:cs typeface="+mn-cs"/>
              </a:rPr>
              <a:t>Klik met de rechter muistoets op de afbeelding en ‘Afbeelding wijzigen’ om de afbeelding te vervangen. De breedte van de foto staat vast (niet wijzigen).</a:t>
            </a:r>
          </a:p>
        </p:txBody>
      </p:sp>
      <p:pic>
        <p:nvPicPr>
          <p:cNvPr id="6" name="Afbeelding 5">
            <a:hlinkClick r:id="rId3"/>
            <a:extLst>
              <a:ext uri="{FF2B5EF4-FFF2-40B4-BE49-F238E27FC236}">
                <a16:creationId xmlns:a16="http://schemas.microsoft.com/office/drawing/2014/main" id="{B03D0DC5-722B-4611-A884-C9A8A91F606C}"/>
              </a:ext>
            </a:extLst>
          </p:cNvPr>
          <p:cNvPicPr>
            <a:picLocks noChangeAspect="1"/>
          </p:cNvPicPr>
          <p:nvPr/>
        </p:nvPicPr>
        <p:blipFill>
          <a:blip r:embed="rId4"/>
          <a:stretch>
            <a:fillRect/>
          </a:stretch>
        </p:blipFill>
        <p:spPr>
          <a:xfrm>
            <a:off x="4323892" y="790044"/>
            <a:ext cx="3618542" cy="4013390"/>
          </a:xfrm>
          <a:prstGeom prst="rect">
            <a:avLst/>
          </a:prstGeom>
        </p:spPr>
      </p:pic>
      <p:pic>
        <p:nvPicPr>
          <p:cNvPr id="10" name="Afbeelding 9">
            <a:hlinkClick r:id="rId5"/>
            <a:extLst>
              <a:ext uri="{FF2B5EF4-FFF2-40B4-BE49-F238E27FC236}">
                <a16:creationId xmlns:a16="http://schemas.microsoft.com/office/drawing/2014/main" id="{F6DEF8CF-8DCE-41A2-BF68-9C38D0B28FD0}"/>
              </a:ext>
            </a:extLst>
          </p:cNvPr>
          <p:cNvPicPr>
            <a:picLocks noChangeAspect="1"/>
          </p:cNvPicPr>
          <p:nvPr/>
        </p:nvPicPr>
        <p:blipFill>
          <a:blip r:embed="rId6"/>
          <a:stretch>
            <a:fillRect/>
          </a:stretch>
        </p:blipFill>
        <p:spPr>
          <a:xfrm>
            <a:off x="281781" y="983846"/>
            <a:ext cx="3781671" cy="3625785"/>
          </a:xfrm>
          <a:prstGeom prst="rect">
            <a:avLst/>
          </a:prstGeom>
        </p:spPr>
      </p:pic>
    </p:spTree>
    <p:extLst>
      <p:ext uri="{BB962C8B-B14F-4D97-AF65-F5344CB8AC3E}">
        <p14:creationId xmlns:p14="http://schemas.microsoft.com/office/powerpoint/2010/main" val="23121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547200"/>
            <a:ext cx="3932237" cy="383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00"/>
              </a:lnSpc>
            </a:pPr>
            <a:r>
              <a:rPr lang="nl-NL" sz="2400" b="1" dirty="0">
                <a:solidFill>
                  <a:srgbClr val="AA418C"/>
                </a:solidFill>
                <a:cs typeface="Calibri"/>
              </a:rPr>
              <a:t>Wat zijn jullie ervaringen?</a:t>
            </a:r>
          </a:p>
          <a:p>
            <a:pPr algn="l"/>
            <a:endParaRPr lang="nl-NL" sz="1600" dirty="0">
              <a:latin typeface="Calibri" charset="0"/>
              <a:ea typeface="Calibri" charset="0"/>
              <a:cs typeface="Calibri" charset="0"/>
            </a:endParaRPr>
          </a:p>
        </p:txBody>
      </p:sp>
      <p:sp>
        <p:nvSpPr>
          <p:cNvPr id="2" name="Tekstvak 1"/>
          <p:cNvSpPr txBox="1"/>
          <p:nvPr/>
        </p:nvSpPr>
        <p:spPr>
          <a:xfrm>
            <a:off x="8490857" y="4678136"/>
            <a:ext cx="184731" cy="369332"/>
          </a:xfrm>
          <a:prstGeom prst="rect">
            <a:avLst/>
          </a:prstGeom>
          <a:noFill/>
        </p:spPr>
        <p:txBody>
          <a:bodyPr wrap="none" rtlCol="0">
            <a:spAutoFit/>
          </a:bodyPr>
          <a:lstStyle/>
          <a:p>
            <a:endParaRPr lang="nl-NL"/>
          </a:p>
        </p:txBody>
      </p:sp>
      <p:sp>
        <p:nvSpPr>
          <p:cNvPr id="3" name="Tijdelijke aanduiding voor voettekst 2">
            <a:extLst>
              <a:ext uri="{FF2B5EF4-FFF2-40B4-BE49-F238E27FC236}">
                <a16:creationId xmlns:a16="http://schemas.microsoft.com/office/drawing/2014/main" id="{213D9E41-429C-4A24-8ADD-612133C37E25}"/>
              </a:ext>
            </a:extLst>
          </p:cNvPr>
          <p:cNvSpPr>
            <a:spLocks noGrp="1"/>
          </p:cNvSpPr>
          <p:nvPr>
            <p:ph type="ftr" sz="quarter" idx="11"/>
          </p:nvPr>
        </p:nvSpPr>
        <p:spPr/>
        <p:txBody>
          <a:bodyPr/>
          <a:lstStyle/>
          <a:p>
            <a:r>
              <a:rPr lang="en-US"/>
              <a:t>Titel presentatie</a:t>
            </a:r>
            <a:endParaRPr lang="en-US" dirty="0"/>
          </a:p>
        </p:txBody>
      </p:sp>
      <p:sp>
        <p:nvSpPr>
          <p:cNvPr id="4" name="Tijdelijke aanduiding voor dianummer 3">
            <a:extLst>
              <a:ext uri="{FF2B5EF4-FFF2-40B4-BE49-F238E27FC236}">
                <a16:creationId xmlns:a16="http://schemas.microsoft.com/office/drawing/2014/main" id="{57D279A5-6188-4F1B-9D39-7570C1DBF657}"/>
              </a:ext>
            </a:extLst>
          </p:cNvPr>
          <p:cNvSpPr>
            <a:spLocks noGrp="1"/>
          </p:cNvSpPr>
          <p:nvPr>
            <p:ph type="sldNum" sz="quarter" idx="12"/>
          </p:nvPr>
        </p:nvSpPr>
        <p:spPr/>
        <p:txBody>
          <a:bodyPr/>
          <a:lstStyle/>
          <a:p>
            <a:fld id="{BAAC21BE-B2EA-764B-B737-78706A0B7D71}" type="slidenum">
              <a:rPr lang="en-US" smtClean="0"/>
              <a:t>8</a:t>
            </a:fld>
            <a:endParaRPr lang="en-US" dirty="0"/>
          </a:p>
        </p:txBody>
      </p:sp>
      <p:sp>
        <p:nvSpPr>
          <p:cNvPr id="8" name="Tekstvak 7">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r>
              <a:rPr lang="nl-NL" sz="1000" dirty="0">
                <a:solidFill>
                  <a:srgbClr val="FFFFFF"/>
                </a:solidFill>
              </a:rPr>
              <a:t>Gebruik deze dia voor een staand beeld met veel ruimte voor tekst. </a:t>
            </a:r>
            <a:endParaRPr lang="nl-NL" sz="1100" dirty="0">
              <a:solidFill>
                <a:srgbClr val="FFFFFF"/>
              </a:solidFill>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r>
              <a:rPr lang="nl-NL" sz="1100" dirty="0">
                <a:solidFill>
                  <a:srgbClr val="FFFFFF"/>
                </a:solidFill>
              </a:rPr>
              <a:t>Klik met de rechter muistoets op de afbeelding en ‘Afbeelding wijzigen’ om de afbeelding te vervangen. De breedte van de foto staat vast (niet wijzigen).</a:t>
            </a:r>
          </a:p>
        </p:txBody>
      </p:sp>
      <p:pic>
        <p:nvPicPr>
          <p:cNvPr id="1026" name="Picture 2" descr="Zeeland op de kaart | Zeeland.com">
            <a:extLst>
              <a:ext uri="{FF2B5EF4-FFF2-40B4-BE49-F238E27FC236}">
                <a16:creationId xmlns:a16="http://schemas.microsoft.com/office/drawing/2014/main" id="{43AAEB91-DE1C-49F0-A65F-381148691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624" y="1462369"/>
            <a:ext cx="4926350" cy="306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48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141A0B29-AB0D-F04E-96B9-D6304C08AC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562" y="547200"/>
            <a:ext cx="8169276" cy="2267159"/>
          </a:xfrm>
          <a:prstGeom prst="rect">
            <a:avLst/>
          </a:prstGeom>
        </p:spPr>
      </p:pic>
      <p:sp>
        <p:nvSpPr>
          <p:cNvPr id="5" name="Titel 1">
            <a:extLst>
              <a:ext uri="{FF2B5EF4-FFF2-40B4-BE49-F238E27FC236}">
                <a16:creationId xmlns:a16="http://schemas.microsoft.com/office/drawing/2014/main" id="{D53913B4-B4F1-374B-B39B-AEE10C86B189}"/>
              </a:ext>
            </a:extLst>
          </p:cNvPr>
          <p:cNvSpPr txBox="1">
            <a:spLocks/>
          </p:cNvSpPr>
          <p:nvPr/>
        </p:nvSpPr>
        <p:spPr>
          <a:xfrm>
            <a:off x="563562" y="2977200"/>
            <a:ext cx="8170863" cy="1403498"/>
          </a:xfrm>
          <a:prstGeom prst="rect">
            <a:avLst/>
          </a:prstGeom>
        </p:spPr>
        <p:txBody>
          <a:bodyPr vert="horz" lIns="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ts val="1400"/>
              </a:lnSpc>
            </a:pPr>
            <a:r>
              <a:rPr lang="en-US" sz="2000" b="1" dirty="0" err="1">
                <a:solidFill>
                  <a:srgbClr val="AA418C"/>
                </a:solidFill>
                <a:cs typeface="Calibri"/>
              </a:rPr>
              <a:t>Taboe-onderwerp</a:t>
            </a:r>
            <a:endParaRPr lang="nl-NL" sz="2000" b="1" dirty="0">
              <a:solidFill>
                <a:srgbClr val="AA418C"/>
              </a:solidFill>
              <a:cs typeface="Calibri"/>
            </a:endParaRPr>
          </a:p>
          <a:p>
            <a:pPr marL="285750" indent="-285750" algn="l">
              <a:buFont typeface="Arial" panose="020B0604020202020204" pitchFamily="34" charset="0"/>
              <a:buChar char="•"/>
            </a:pPr>
            <a:r>
              <a:rPr lang="nl-NL" sz="1600" dirty="0">
                <a:latin typeface="Calibri" charset="0"/>
                <a:ea typeface="Calibri" charset="0"/>
                <a:cs typeface="Calibri" charset="0"/>
              </a:rPr>
              <a:t>Je praat er niet over</a:t>
            </a:r>
          </a:p>
          <a:p>
            <a:pPr marL="285750" indent="-285750" algn="l">
              <a:buFont typeface="Arial" panose="020B0604020202020204" pitchFamily="34" charset="0"/>
              <a:buChar char="•"/>
            </a:pPr>
            <a:r>
              <a:rPr lang="nl-NL" sz="1600" dirty="0">
                <a:latin typeface="Calibri" charset="0"/>
                <a:ea typeface="Calibri" charset="0"/>
                <a:cs typeface="Calibri" charset="0"/>
              </a:rPr>
              <a:t>Je schaamt je ervoor</a:t>
            </a:r>
          </a:p>
          <a:p>
            <a:pPr marL="285750" indent="-285750" algn="l">
              <a:buFont typeface="Arial" panose="020B0604020202020204" pitchFamily="34" charset="0"/>
              <a:buChar char="•"/>
            </a:pPr>
            <a:r>
              <a:rPr lang="nl-NL" sz="1600" b="1" dirty="0">
                <a:latin typeface="Calibri" charset="0"/>
                <a:ea typeface="Calibri" charset="0"/>
                <a:cs typeface="Calibri" charset="0"/>
              </a:rPr>
              <a:t>Precies wat de cybercriminelen willen!</a:t>
            </a:r>
            <a:r>
              <a:rPr lang="nl-NL" sz="1600" dirty="0">
                <a:latin typeface="Calibri" charset="0"/>
                <a:ea typeface="Calibri" charset="0"/>
                <a:cs typeface="Calibri" charset="0"/>
              </a:rPr>
              <a:t> </a:t>
            </a:r>
          </a:p>
          <a:p>
            <a:pPr marL="285750" indent="-285750" algn="l">
              <a:buFont typeface="Arial" panose="020B0604020202020204" pitchFamily="34" charset="0"/>
              <a:buChar char="•"/>
            </a:pPr>
            <a:r>
              <a:rPr lang="nl-NL" sz="1600" dirty="0">
                <a:latin typeface="Calibri" charset="0"/>
                <a:ea typeface="Calibri" charset="0"/>
                <a:cs typeface="Calibri" charset="0"/>
              </a:rPr>
              <a:t>Geen ervaringen uitwisselen</a:t>
            </a:r>
          </a:p>
          <a:p>
            <a:pPr marL="285750" indent="-285750" algn="l">
              <a:buFont typeface="Arial" panose="020B0604020202020204" pitchFamily="34" charset="0"/>
              <a:buChar char="•"/>
            </a:pPr>
            <a:r>
              <a:rPr lang="nl-NL" sz="1600" dirty="0">
                <a:latin typeface="Calibri" charset="0"/>
                <a:ea typeface="Calibri" charset="0"/>
                <a:cs typeface="Calibri" charset="0"/>
              </a:rPr>
              <a:t>Geen creativiteit om te komen tot oplossingen en denkrichtingen</a:t>
            </a:r>
          </a:p>
        </p:txBody>
      </p:sp>
      <p:sp>
        <p:nvSpPr>
          <p:cNvPr id="2" name="Tijdelijke aanduiding voor voettekst 1">
            <a:extLst>
              <a:ext uri="{FF2B5EF4-FFF2-40B4-BE49-F238E27FC236}">
                <a16:creationId xmlns:a16="http://schemas.microsoft.com/office/drawing/2014/main" id="{1EDB5EC8-4ED5-497A-98BE-3F01F7085760}"/>
              </a:ext>
            </a:extLst>
          </p:cNvPr>
          <p:cNvSpPr>
            <a:spLocks noGrp="1"/>
          </p:cNvSpPr>
          <p:nvPr>
            <p:ph type="ftr" sz="quarter" idx="11"/>
          </p:nvPr>
        </p:nvSpPr>
        <p:spPr/>
        <p:txBody>
          <a:bodyPr/>
          <a:lstStyle/>
          <a:p>
            <a:r>
              <a:rPr lang="nl-NL"/>
              <a:t>Titel presentatie</a:t>
            </a:r>
            <a:endParaRPr lang="nl-NL" dirty="0"/>
          </a:p>
        </p:txBody>
      </p:sp>
      <p:sp>
        <p:nvSpPr>
          <p:cNvPr id="3" name="Tijdelijke aanduiding voor dianummer 2">
            <a:extLst>
              <a:ext uri="{FF2B5EF4-FFF2-40B4-BE49-F238E27FC236}">
                <a16:creationId xmlns:a16="http://schemas.microsoft.com/office/drawing/2014/main" id="{791D293F-F07E-4F73-B8F9-23CCAC56030E}"/>
              </a:ext>
            </a:extLst>
          </p:cNvPr>
          <p:cNvSpPr>
            <a:spLocks noGrp="1"/>
          </p:cNvSpPr>
          <p:nvPr>
            <p:ph type="sldNum" sz="quarter" idx="12"/>
          </p:nvPr>
        </p:nvSpPr>
        <p:spPr/>
        <p:txBody>
          <a:bodyPr/>
          <a:lstStyle/>
          <a:p>
            <a:fld id="{BAAC21BE-B2EA-764B-B737-78706A0B7D71}" type="slidenum">
              <a:rPr lang="en-US" smtClean="0"/>
              <a:t>9</a:t>
            </a:fld>
            <a:endParaRPr lang="en-US" dirty="0"/>
          </a:p>
        </p:txBody>
      </p:sp>
      <p:sp>
        <p:nvSpPr>
          <p:cNvPr id="7" name="Tekstvak 6">
            <a:extLst>
              <a:ext uri="{FF2B5EF4-FFF2-40B4-BE49-F238E27FC236}">
                <a16:creationId xmlns:a16="http://schemas.microsoft.com/office/drawing/2014/main" id="{C9AD7042-431B-424C-8E3C-81339979E63E}"/>
              </a:ext>
            </a:extLst>
          </p:cNvPr>
          <p:cNvSpPr txBox="1"/>
          <p:nvPr/>
        </p:nvSpPr>
        <p:spPr>
          <a:xfrm>
            <a:off x="-1343891" y="-900"/>
            <a:ext cx="1063464" cy="861774"/>
          </a:xfrm>
          <a:prstGeom prst="rect">
            <a:avLst/>
          </a:prstGeom>
          <a:solidFill>
            <a:schemeClr val="accent1"/>
          </a:solidFill>
        </p:spPr>
        <p:txBody>
          <a:bodyPr wrap="square" rtlCol="0">
            <a:spAutoFit/>
          </a:bodyPr>
          <a:lstStyle/>
          <a:p>
            <a:r>
              <a:rPr lang="nl-NL" sz="1000" dirty="0">
                <a:solidFill>
                  <a:srgbClr val="FFFFFF"/>
                </a:solidFill>
              </a:rPr>
              <a:t>Gebruik deze dia voor een liggend beeld met veel ruimte voor tekst. </a:t>
            </a:r>
            <a:endParaRPr lang="nl-NL" sz="1100" dirty="0">
              <a:solidFill>
                <a:srgbClr val="FFFFFF"/>
              </a:solidFill>
            </a:endParaRPr>
          </a:p>
        </p:txBody>
      </p:sp>
      <p:sp>
        <p:nvSpPr>
          <p:cNvPr id="9" name="Tekstvak 8">
            <a:extLst>
              <a:ext uri="{FF2B5EF4-FFF2-40B4-BE49-F238E27FC236}">
                <a16:creationId xmlns:a16="http://schemas.microsoft.com/office/drawing/2014/main" id="{FE249035-9434-4AF4-8FFF-DE18ACB00D78}"/>
              </a:ext>
            </a:extLst>
          </p:cNvPr>
          <p:cNvSpPr txBox="1"/>
          <p:nvPr/>
        </p:nvSpPr>
        <p:spPr>
          <a:xfrm>
            <a:off x="9486900" y="0"/>
            <a:ext cx="1194648" cy="1785104"/>
          </a:xfrm>
          <a:prstGeom prst="rect">
            <a:avLst/>
          </a:prstGeom>
          <a:solidFill>
            <a:schemeClr val="accent1"/>
          </a:solidFill>
        </p:spPr>
        <p:txBody>
          <a:bodyPr wrap="square" rtlCol="0">
            <a:spAutoFit/>
          </a:bodyPr>
          <a:lstStyle/>
          <a:p>
            <a:r>
              <a:rPr lang="nl-NL" sz="1100" dirty="0">
                <a:solidFill>
                  <a:srgbClr val="FFFFFF"/>
                </a:solidFill>
              </a:rPr>
              <a:t>Klik met de rechter muistoets op de afbeelding en ‘Afbeelding wijzigen’ om de afbeelding te vervangen. De breedte van de foto staat vast (niet wijzigen).</a:t>
            </a:r>
          </a:p>
        </p:txBody>
      </p:sp>
    </p:spTree>
    <p:extLst>
      <p:ext uri="{BB962C8B-B14F-4D97-AF65-F5344CB8AC3E}">
        <p14:creationId xmlns:p14="http://schemas.microsoft.com/office/powerpoint/2010/main" val="1261551996"/>
      </p:ext>
    </p:extLst>
  </p:cSld>
  <p:clrMapOvr>
    <a:masterClrMapping/>
  </p:clrMapOvr>
</p:sld>
</file>

<file path=ppt/theme/theme1.xml><?xml version="1.0" encoding="utf-8"?>
<a:theme xmlns:a="http://schemas.openxmlformats.org/drawingml/2006/main" name="Kantoorthema">
  <a:themeElements>
    <a:clrScheme name="Claire PowerPoint 1">
      <a:dk1>
        <a:srgbClr val="000000"/>
      </a:dk1>
      <a:lt1>
        <a:srgbClr val="FFFFFF"/>
      </a:lt1>
      <a:dk2>
        <a:srgbClr val="00526E"/>
      </a:dk2>
      <a:lt2>
        <a:srgbClr val="BEBEBE"/>
      </a:lt2>
      <a:accent1>
        <a:srgbClr val="377F95"/>
      </a:accent1>
      <a:accent2>
        <a:srgbClr val="AA418C"/>
      </a:accent2>
      <a:accent3>
        <a:srgbClr val="FF9300"/>
      </a:accent3>
      <a:accent4>
        <a:srgbClr val="322882"/>
      </a:accent4>
      <a:accent5>
        <a:srgbClr val="FFDD00"/>
      </a:accent5>
      <a:accent6>
        <a:srgbClr val="00A07A"/>
      </a:accent6>
      <a:hlink>
        <a:srgbClr val="007CC1"/>
      </a:hlink>
      <a:folHlink>
        <a:srgbClr val="00526E"/>
      </a:folHlink>
    </a:clrScheme>
    <a:fontScheme name="Kv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4AEF2ADC-E65D-458E-A53F-279EDD319AC9}" vid="{84C1FF8A-17B6-42F7-93CE-36E774735700}"/>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14CF9763B85C540851296C3D19D19B5" ma:contentTypeVersion="2" ma:contentTypeDescription="Een nieuw document maken." ma:contentTypeScope="" ma:versionID="6d2ff04331383415b552b2ecc201a790">
  <xsd:schema xmlns:xsd="http://www.w3.org/2001/XMLSchema" xmlns:xs="http://www.w3.org/2001/XMLSchema" xmlns:p="http://schemas.microsoft.com/office/2006/metadata/properties" xmlns:ns2="9761c52e-ea48-4c77-88f7-7bd7761f3a41" targetNamespace="http://schemas.microsoft.com/office/2006/metadata/properties" ma:root="true" ma:fieldsID="7edd9be8c77300834d964586d4a87231" ns2:_="">
    <xsd:import namespace="9761c52e-ea48-4c77-88f7-7bd7761f3a4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1c52e-ea48-4c77-88f7-7bd7761f3a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881011-7EF3-40C7-AA73-8C91FB87C18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CA27640-6881-444C-8B54-B7B3403C77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1c52e-ea48-4c77-88f7-7bd7761f3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50E8C4-62CE-4AC9-93D0-50EF680515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KVK Powerpoint</Template>
  <TotalTime>963</TotalTime>
  <Words>3111</Words>
  <Application>Microsoft Office PowerPoint</Application>
  <PresentationFormat>Diavoorstelling (16:9)</PresentationFormat>
  <Paragraphs>244</Paragraphs>
  <Slides>22</Slides>
  <Notes>22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22</vt:i4>
      </vt:variant>
    </vt:vector>
  </HeadingPairs>
  <TitlesOfParts>
    <vt:vector size="30" baseType="lpstr">
      <vt:lpstr>Arial</vt:lpstr>
      <vt:lpstr>Calibri</vt:lpstr>
      <vt:lpstr>Calibri Light</vt:lpstr>
      <vt:lpstr>Ciutadella Rounded Medium</vt:lpstr>
      <vt:lpstr>Courier New</vt:lpstr>
      <vt:lpstr>Roboto</vt:lpstr>
      <vt:lpstr>var(--font-family-titles)</vt:lpstr>
      <vt:lpstr>Kantoorthema</vt:lpstr>
      <vt:lpstr>PowerPoint-presentatie</vt:lpstr>
      <vt:lpstr>Programma, Even voorstellen</vt:lpstr>
      <vt:lpstr>Uit KVK jaarverslag 2021:  </vt:lpstr>
      <vt:lpstr>PowerPoint-presentatie</vt:lpstr>
      <vt:lpstr>PowerPoint-presentatie</vt:lpstr>
      <vt:lpstr>CBS: Cybersecuritymonitor 2020 </vt:lpstr>
      <vt:lpstr>Cybercrime groei</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 de slag – kennis en netwerk</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Paul Geertman</dc:creator>
  <cp:lastModifiedBy>Paul Geertman</cp:lastModifiedBy>
  <cp:revision>50</cp:revision>
  <cp:lastPrinted>2018-05-23T07:47:23Z</cp:lastPrinted>
  <dcterms:created xsi:type="dcterms:W3CDTF">2022-05-09T14:59:58Z</dcterms:created>
  <dcterms:modified xsi:type="dcterms:W3CDTF">2022-05-20T08:16:53Z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0x010100D14CF9763B85C540851296C3D19D19B5</vt:lpwstr>
  </property>
</Properties>
</file>