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  <p:sldMasterId id="2147483726" r:id="rId2"/>
  </p:sldMasterIdLst>
  <p:notesMasterIdLst>
    <p:notesMasterId r:id="rId13"/>
  </p:notesMasterIdLst>
  <p:sldIdLst>
    <p:sldId id="304" r:id="rId3"/>
    <p:sldId id="305" r:id="rId4"/>
    <p:sldId id="308" r:id="rId5"/>
    <p:sldId id="257" r:id="rId6"/>
    <p:sldId id="258" r:id="rId7"/>
    <p:sldId id="296" r:id="rId8"/>
    <p:sldId id="303" r:id="rId9"/>
    <p:sldId id="300" r:id="rId10"/>
    <p:sldId id="310" r:id="rId11"/>
    <p:sldId id="309" r:id="rId1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CC"/>
    <a:srgbClr val="00A1DA"/>
    <a:srgbClr val="0082B0"/>
    <a:srgbClr val="043258"/>
    <a:srgbClr val="8DCCE9"/>
    <a:srgbClr val="008CC5"/>
    <a:srgbClr val="6EABC5"/>
    <a:srgbClr val="52B0D4"/>
    <a:srgbClr val="00A7E2"/>
    <a:srgbClr val="C8E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3040" autoAdjust="0"/>
  </p:normalViewPr>
  <p:slideViewPr>
    <p:cSldViewPr snapToGrid="0" snapToObjects="1">
      <p:cViewPr varScale="1">
        <p:scale>
          <a:sx n="68" d="100"/>
          <a:sy n="68" d="100"/>
        </p:scale>
        <p:origin x="1212" y="72"/>
      </p:cViewPr>
      <p:guideLst>
        <p:guide orient="horz" pos="2160"/>
        <p:guide pos="28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42E16-74A7-114B-80AC-5BF2AAE100C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01679-A21A-FF4D-B1B0-1DBB0AAFC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640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5F80D-5D2D-4703-8520-E8378D84CE73}" type="slidenum">
              <a:rPr lang="nl-NL" altLang="nl-NL" smtClean="0"/>
              <a:pPr/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2171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5F80D-5D2D-4703-8520-E8378D84CE73}" type="slidenum">
              <a:rPr lang="nl-NL" altLang="nl-NL" smtClean="0"/>
              <a:pPr/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2171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6525C-B2A0-47C8-9E38-D561E85E1C4A}" type="slidenum">
              <a:rPr lang="nl-NL" smtClean="0">
                <a:solidFill>
                  <a:prstClr val="black"/>
                </a:solidFill>
              </a:rPr>
              <a:pPr/>
              <a:t>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67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01679-A21A-FF4D-B1B0-1DBB0AAFC6F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298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1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6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9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86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3339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5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5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5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9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5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9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4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0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0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96952206-B32E-481A-8CFD-A3DE656FACF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10-6-2022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7F2FD82C-E839-4D25-8177-353ED53D8C0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Adryo.toorians@taskforce-riec.nl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pvo-brabant-zeeland.nl/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8.pn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image" Target="../media/image14.png"/><Relationship Id="rId21" Type="http://schemas.openxmlformats.org/officeDocument/2006/relationships/hyperlink" Target="http://www.google.nl/url?sa=i&amp;rct=j&amp;q=&amp;esrc=s&amp;frm=1&amp;source=images&amp;cd=&amp;cad=rja&amp;uact=8&amp;ved=0CAcQjRxqFQoTCLmOjMGJrsgCFUFLGgodh9EGEA&amp;url=http://partyflock.nl/topic/1028825:Sjow-hier-je-woonwagen&amp;psig=AFQjCNHy867kW9KQEsvfQPQyuF0gd5LZVw&amp;ust=1444228701498369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24.jpeg"/><Relationship Id="rId28" Type="http://schemas.openxmlformats.org/officeDocument/2006/relationships/image" Target="../media/image29.jpe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6.emf"/><Relationship Id="rId14" Type="http://schemas.openxmlformats.org/officeDocument/2006/relationships/image" Target="../media/image9.png"/><Relationship Id="rId22" Type="http://schemas.openxmlformats.org/officeDocument/2006/relationships/image" Target="../media/image23.jpeg"/><Relationship Id="rId27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www.google.nl/url?sa=i&amp;rct=j&amp;q=&amp;esrc=s&amp;source=images&amp;cd=&amp;cad=rja&amp;uact=8&amp;ved=0ahUKEwiTsOLgsrzTAhUHWxQKHdyFCPgQjRwIBw&amp;url=http://ruimtemeesters.nl/bedrijventerreinen/&amp;psig=AFQjCNHIkXpbwL8299BIol3zmUatkJEYgA&amp;ust=1493099345265953" TargetMode="External"/><Relationship Id="rId7" Type="http://schemas.openxmlformats.org/officeDocument/2006/relationships/hyperlink" Target="http://www.google.nl/url?sa=i&amp;rct=j&amp;q=&amp;esrc=s&amp;source=images&amp;cd=&amp;cad=rja&amp;uact=8&amp;ved=0ahUKEwiBlZaXs7zTAhVB7BQKHaPTC_UQjRwIBw&amp;url=http://autoverhuur.goedbegin.nl/&amp;psig=AFQjCNEhp2Y41lU6ueT9XOXQ-_ycutvrvg&amp;ust=149309948718482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hyperlink" Target="http://www.google.nl/url?sa=i&amp;rct=j&amp;q=&amp;esrc=s&amp;source=images&amp;cd=&amp;cad=rja&amp;uact=8&amp;ved=0ahUKEwi0gc38srzTAhXGuRQKHeCmA_kQjRwIBw&amp;url=http://groeneveldverhuizingen.nl/opslag/selfstorage/&amp;psig=AFQjCNHmnhY9OEJIkkHnvJvIOmMf0iR2Ag&amp;ust=1493099431574280" TargetMode="External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hyperlink" Target="http://www.google.nl/url?sa=i&amp;rct=j&amp;q=&amp;esrc=s&amp;source=images&amp;cd=&amp;cad=rja&amp;uact=8&amp;ved=0ahUKEwip5KLCs7zTAhVG6RQKHamqDvoQjRwIBw&amp;url=http://www.winkelretailadvies.nl/2017/01/26/samen/&amp;psig=AFQjCNF81--R0NyW3RBnyNdD0XbYuf6IwA&amp;ust=1493099577458568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hyperlink" Target="http://www.google.nl/url?sa=i&amp;rct=j&amp;q=&amp;esrc=s&amp;source=images&amp;cd=&amp;cad=rja&amp;uact=8&amp;ved=0ahUKEwj22-Xns7zTAhVBPBQKHQQNAfgQjRwIBw&amp;url=http://www.vcsobservation.com/onze-expertise/waaksamen/&amp;psig=AFQjCNENaQy5XWXOsmBDqB0eEoKa34YOCg&amp;ust=1493099648953883" TargetMode="External"/><Relationship Id="rId3" Type="http://schemas.openxmlformats.org/officeDocument/2006/relationships/image" Target="../media/image37.png"/><Relationship Id="rId21" Type="http://schemas.openxmlformats.org/officeDocument/2006/relationships/image" Target="../media/image33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hyperlink" Target="http://www.google.nl/url?sa=i&amp;rct=j&amp;q=&amp;esrc=s&amp;source=images&amp;cd=&amp;cad=rja&amp;uact=8&amp;ved=0ahUKEwi0gc38srzTAhXGuRQKHeCmA_kQjRwIBw&amp;url=http://groeneveldverhuizingen.nl/opslag/selfstorage/&amp;psig=AFQjCNHmnhY9OEJIkkHnvJvIOmMf0iR2Ag&amp;ust=149309943157428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34.jpe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hyperlink" Target="http://www.google.nl/url?sa=i&amp;rct=j&amp;q=&amp;esrc=s&amp;source=images&amp;cd=&amp;cad=rja&amp;uact=8&amp;ved=0ahUKEwiBlZaXs7zTAhVB7BQKHaPTC_UQjRwIBw&amp;url=http://autoverhuur.goedbegin.nl/&amp;psig=AFQjCNEhp2Y41lU6ueT9XOXQ-_ycutvrvg&amp;ust=149309948718482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vo-brabant-zeeland.nl/mobiel-banditisme-wat-is-het-en-hoe-kun-je-het-tegengaan/" TargetMode="External"/><Relationship Id="rId2" Type="http://schemas.openxmlformats.org/officeDocument/2006/relationships/hyperlink" Target="https://pvo-brabant-zeeland.nl/arbeidsuitbuiting-alles-dat-je-als-ondernemer-moet-weten/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pvo-brabant-zeeland.nl/gratis-veiligheidstrainingen-voor-ondernemers-en-medewerkers/" TargetMode="External"/><Relationship Id="rId4" Type="http://schemas.openxmlformats.org/officeDocument/2006/relationships/hyperlink" Target="https://pvo-brabant-zeeland.nl/red-flags-herken-criminele-inmeng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xmlns="" id="{2E68386B-C2DC-450A-A3D7-DD2691716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339" y="390144"/>
            <a:ext cx="8229600" cy="57360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err="1">
                <a:solidFill>
                  <a:schemeClr val="tx1"/>
                </a:solidFill>
              </a:rPr>
              <a:t>Veilig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en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weerbaar</a:t>
            </a:r>
            <a:r>
              <a:rPr lang="en-US" sz="3200" b="1" dirty="0"/>
              <a:t>.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19 </a:t>
            </a:r>
            <a:r>
              <a:rPr lang="en-US" sz="1800" b="1" dirty="0" err="1">
                <a:solidFill>
                  <a:schemeClr val="tx1"/>
                </a:solidFill>
              </a:rPr>
              <a:t>mei</a:t>
            </a:r>
            <a:r>
              <a:rPr lang="en-US" sz="1800" b="1" dirty="0">
                <a:solidFill>
                  <a:schemeClr val="tx1"/>
                </a:solidFill>
              </a:rPr>
              <a:t> 2022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Veiligheid </a:t>
            </a:r>
            <a:r>
              <a:rPr lang="en-US" sz="1800" b="1" dirty="0" err="1">
                <a:solidFill>
                  <a:schemeClr val="tx1"/>
                </a:solidFill>
              </a:rPr>
              <a:t>en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>
                <a:solidFill>
                  <a:schemeClr val="tx1"/>
                </a:solidFill>
              </a:rPr>
              <a:t>Cybercrime Axel.</a:t>
            </a:r>
            <a:endParaRPr lang="en-US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600" dirty="0"/>
              <a:t>Adryo Toorians</a:t>
            </a:r>
          </a:p>
          <a:p>
            <a:pPr marL="0" indent="0" algn="ctr">
              <a:buNone/>
            </a:pPr>
            <a:r>
              <a:rPr lang="en-US" sz="1600" dirty="0"/>
              <a:t>PVO manager Brabant Zeeland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Adryo.toorians@taskforce-riec.nl</a:t>
            </a:r>
            <a:endParaRPr lang="en-US" sz="16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1600" dirty="0"/>
              <a:t>06 21452511.</a:t>
            </a:r>
            <a:endParaRPr lang="nl-NL" sz="16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0978B483-1FAF-42EC-91D7-71F62654F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616" y="2624519"/>
            <a:ext cx="1971675" cy="91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5E9E23F-98C4-42A2-8BAC-5FC69CEA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09" y="2624519"/>
            <a:ext cx="1504950" cy="919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39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xmlns="" id="{6D4C1438-7A96-4484-9B46-CDF824954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“ </a:t>
            </a:r>
            <a:r>
              <a:rPr lang="en-US" sz="4400" b="1" dirty="0" err="1"/>
              <a:t>Veilig</a:t>
            </a:r>
            <a:r>
              <a:rPr lang="en-US" sz="4400" b="1" dirty="0"/>
              <a:t> </a:t>
            </a:r>
            <a:r>
              <a:rPr lang="en-US" sz="4400" b="1" dirty="0" err="1"/>
              <a:t>en</a:t>
            </a:r>
            <a:r>
              <a:rPr lang="en-US" sz="4400" b="1" dirty="0"/>
              <a:t> </a:t>
            </a:r>
            <a:r>
              <a:rPr lang="en-US" sz="4400" b="1" dirty="0" err="1"/>
              <a:t>Weerbaar</a:t>
            </a:r>
            <a:r>
              <a:rPr lang="en-US" sz="4400" b="1" dirty="0"/>
              <a:t>”.</a:t>
            </a:r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2000" b="1" dirty="0">
                <a:hlinkClick r:id="rId2"/>
              </a:rPr>
              <a:t>www.pvo-brabant-zeeland.nl</a:t>
            </a:r>
            <a:endParaRPr lang="en-US" sz="2000" b="1" dirty="0"/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Linked in : </a:t>
            </a:r>
            <a:r>
              <a:rPr lang="en-US" sz="2000" b="1" dirty="0" err="1"/>
              <a:t>pvo</a:t>
            </a:r>
            <a:r>
              <a:rPr lang="en-US" sz="2000" b="1" dirty="0"/>
              <a:t> Brabant Zeeland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endParaRPr lang="nl-NL" sz="44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4204D5C-990F-4265-A670-12B0F7EA4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54" y="4684205"/>
            <a:ext cx="1947291" cy="1441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37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98FFC607-82BD-8F0B-84A6-D274F8DE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PVO </a:t>
            </a:r>
            <a:r>
              <a:rPr lang="en-US" dirty="0" err="1">
                <a:solidFill>
                  <a:schemeClr val="accent3"/>
                </a:solidFill>
              </a:rPr>
              <a:t>algemeen</a:t>
            </a:r>
            <a:r>
              <a:rPr lang="en-US" dirty="0">
                <a:solidFill>
                  <a:schemeClr val="accent3"/>
                </a:solidFill>
              </a:rPr>
              <a:t/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sz="1400" dirty="0" err="1">
                <a:solidFill>
                  <a:schemeClr val="tx1"/>
                </a:solidFill>
              </a:rPr>
              <a:t>Landelijk</a:t>
            </a:r>
            <a:r>
              <a:rPr lang="en-US" sz="1400" dirty="0">
                <a:solidFill>
                  <a:schemeClr val="tx1"/>
                </a:solidFill>
              </a:rPr>
              <a:t> (10)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Regionaal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oost</a:t>
            </a:r>
            <a:r>
              <a:rPr lang="en-US" sz="1400" dirty="0">
                <a:solidFill>
                  <a:schemeClr val="tx1"/>
                </a:solidFill>
              </a:rPr>
              <a:t> Brabant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Zeeland west Brabant (2)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D72340B-A51F-7202-6B9D-24AF1D857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292096"/>
            <a:ext cx="4038600" cy="38340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chemeClr val="accent3"/>
                </a:solidFill>
              </a:rPr>
              <a:t>Publiek</a:t>
            </a:r>
            <a:r>
              <a:rPr lang="en-US" b="1" dirty="0">
                <a:solidFill>
                  <a:schemeClr val="accent3"/>
                </a:solidFill>
              </a:rPr>
              <a:t> private </a:t>
            </a:r>
            <a:r>
              <a:rPr lang="en-US" b="1" u="sng" dirty="0" err="1">
                <a:solidFill>
                  <a:schemeClr val="accent3"/>
                </a:solidFill>
              </a:rPr>
              <a:t>samenwerking</a:t>
            </a:r>
            <a:r>
              <a:rPr lang="en-US" b="1" dirty="0">
                <a:solidFill>
                  <a:schemeClr val="accent3"/>
                </a:solidFill>
              </a:rPr>
              <a:t> in het </a:t>
            </a:r>
            <a:r>
              <a:rPr lang="en-US" b="1" dirty="0" err="1">
                <a:solidFill>
                  <a:schemeClr val="accent3"/>
                </a:solidFill>
              </a:rPr>
              <a:t>kader</a:t>
            </a:r>
            <a:r>
              <a:rPr lang="en-US" b="1" dirty="0">
                <a:solidFill>
                  <a:schemeClr val="accent3"/>
                </a:solidFill>
              </a:rPr>
              <a:t> van </a:t>
            </a:r>
            <a:r>
              <a:rPr lang="en-US" b="1" dirty="0" err="1">
                <a:solidFill>
                  <a:schemeClr val="accent3"/>
                </a:solidFill>
              </a:rPr>
              <a:t>veilig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ondernemen</a:t>
            </a:r>
            <a:r>
              <a:rPr lang="en-US" b="1" dirty="0">
                <a:solidFill>
                  <a:schemeClr val="accent3"/>
                </a:solidFill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Het </a:t>
            </a:r>
            <a:r>
              <a:rPr lang="en-US" b="1" dirty="0" err="1">
                <a:solidFill>
                  <a:schemeClr val="accent3"/>
                </a:solidFill>
              </a:rPr>
              <a:t>onderkennen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en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signaleren</a:t>
            </a:r>
            <a:r>
              <a:rPr lang="en-US" b="1" dirty="0">
                <a:solidFill>
                  <a:schemeClr val="accent3"/>
                </a:solidFill>
              </a:rPr>
              <a:t> van </a:t>
            </a:r>
            <a:r>
              <a:rPr lang="en-US" b="1" dirty="0" err="1">
                <a:solidFill>
                  <a:schemeClr val="accent3"/>
                </a:solidFill>
              </a:rPr>
              <a:t>ondermijning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en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criminaliteit</a:t>
            </a:r>
            <a:r>
              <a:rPr lang="en-US" b="1" dirty="0">
                <a:solidFill>
                  <a:schemeClr val="accent3"/>
                </a:solidFill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Maar </a:t>
            </a:r>
            <a:r>
              <a:rPr lang="en-US" b="1" dirty="0" err="1">
                <a:solidFill>
                  <a:schemeClr val="accent3"/>
                </a:solidFill>
              </a:rPr>
              <a:t>bovenal</a:t>
            </a:r>
            <a:r>
              <a:rPr lang="en-US" b="1" dirty="0">
                <a:solidFill>
                  <a:schemeClr val="accent3"/>
                </a:solidFill>
              </a:rPr>
              <a:t> handelinsgperspectief </a:t>
            </a:r>
            <a:r>
              <a:rPr lang="en-US" b="1" dirty="0" err="1">
                <a:solidFill>
                  <a:schemeClr val="accent3"/>
                </a:solidFill>
              </a:rPr>
              <a:t>bieden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en</a:t>
            </a:r>
            <a:r>
              <a:rPr lang="en-US" b="1" dirty="0">
                <a:solidFill>
                  <a:schemeClr val="accent3"/>
                </a:solidFill>
              </a:rPr>
              <a:t> continue </a:t>
            </a:r>
            <a:r>
              <a:rPr lang="en-US" b="1" dirty="0" err="1">
                <a:solidFill>
                  <a:schemeClr val="accent3"/>
                </a:solidFill>
              </a:rPr>
              <a:t>innoveren</a:t>
            </a:r>
            <a:r>
              <a:rPr lang="en-US" b="1" dirty="0">
                <a:solidFill>
                  <a:schemeClr val="accent3"/>
                </a:solidFill>
              </a:rPr>
              <a:t> !!!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B1358EF5-3387-4940-9BEB-39E9417E8014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65760" y="2036064"/>
            <a:ext cx="4041648" cy="409041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800" algn="r"/>
                <a:tab pos="595153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800" algn="r"/>
                <a:tab pos="595153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800" algn="r"/>
                <a:tab pos="595153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800" algn="r"/>
                <a:tab pos="595153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800" algn="r"/>
                <a:tab pos="595153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800" algn="r"/>
                <a:tab pos="595153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800" algn="r"/>
                <a:tab pos="595153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800" algn="r"/>
                <a:tab pos="595153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800" algn="r"/>
                <a:tab pos="595153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58800" algn="r"/>
                <a:tab pos="5951538" algn="r"/>
              </a:tabLst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	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Agrarisch Buitengebied	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58800" algn="r"/>
                <a:tab pos="5951538" algn="r"/>
              </a:tabLst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	Bedrijventerreinen	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58800" algn="r"/>
                <a:tab pos="5951538" algn="r"/>
              </a:tabLst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	Jachthavens	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58800" algn="r"/>
                <a:tab pos="5951538" algn="r"/>
              </a:tabLst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Vastgoed	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58800" algn="r"/>
                <a:tab pos="5951538" algn="r"/>
              </a:tabLst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	High Impact Crimes (HIC)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58800" algn="r"/>
                <a:tab pos="5951538" algn="r"/>
              </a:tabLst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Cybercrime	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58800" algn="r"/>
                <a:tab pos="5951538" algn="r"/>
              </a:tabLst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PVO Zeehavens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58800" algn="r"/>
                <a:tab pos="5951538" algn="r"/>
              </a:tabLst>
            </a:pPr>
            <a:r>
              <a:rPr lang="nl-NL" altLang="nl-NL" dirty="0">
                <a:solidFill>
                  <a:srgbClr val="00B0F0"/>
                </a:solidFill>
              </a:rPr>
              <a:t>Winkelgebieden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58800" algn="r"/>
                <a:tab pos="5951538" algn="r"/>
              </a:tabLst>
            </a:pPr>
            <a:r>
              <a:rPr lang="nl-NL" altLang="nl-NL" dirty="0">
                <a:solidFill>
                  <a:srgbClr val="00B0F0"/>
                </a:solidFill>
              </a:rPr>
              <a:t>Transport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5862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F15EB7-2163-478D-B8EB-091FDE90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91200"/>
          </a:xfrm>
        </p:spPr>
        <p:txBody>
          <a:bodyPr/>
          <a:lstStyle/>
          <a:p>
            <a:pPr algn="l"/>
            <a:r>
              <a:rPr lang="en-US" sz="2400" dirty="0"/>
              <a:t>			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	</a:t>
            </a:r>
            <a:r>
              <a:rPr lang="en-US" sz="3600" b="1" dirty="0" err="1">
                <a:solidFill>
                  <a:srgbClr val="FFC000"/>
                </a:solidFill>
              </a:rPr>
              <a:t>Organisatie</a:t>
            </a:r>
            <a:r>
              <a:rPr lang="en-US" sz="3600" b="1" dirty="0">
                <a:solidFill>
                  <a:srgbClr val="FFC000"/>
                </a:solidFill>
              </a:rPr>
              <a:t> 2022 </a:t>
            </a:r>
            <a:r>
              <a:rPr lang="en-US" sz="3600" b="1" dirty="0" err="1">
                <a:solidFill>
                  <a:srgbClr val="FFC000"/>
                </a:solidFill>
              </a:rPr>
              <a:t>e.v.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00B0F0"/>
                </a:solidFill>
              </a:rPr>
              <a:t>Lokale </a:t>
            </a:r>
            <a:r>
              <a:rPr lang="en-US" sz="2400" dirty="0" err="1">
                <a:solidFill>
                  <a:srgbClr val="00B0F0"/>
                </a:solidFill>
              </a:rPr>
              <a:t>stuurgroep</a:t>
            </a:r>
            <a:r>
              <a:rPr lang="en-US" sz="2400" dirty="0">
                <a:solidFill>
                  <a:srgbClr val="00B0F0"/>
                </a:solidFill>
              </a:rPr>
              <a:t> / Triple Helix (4 </a:t>
            </a:r>
            <a:r>
              <a:rPr lang="en-US" sz="2400" dirty="0" err="1">
                <a:solidFill>
                  <a:srgbClr val="00B0F0"/>
                </a:solidFill>
              </a:rPr>
              <a:t>keer</a:t>
            </a:r>
            <a:r>
              <a:rPr lang="en-US" sz="2400" dirty="0">
                <a:solidFill>
                  <a:srgbClr val="00B0F0"/>
                </a:solidFill>
              </a:rPr>
              <a:t> per </a:t>
            </a:r>
            <a:r>
              <a:rPr lang="en-US" sz="2400" dirty="0" err="1">
                <a:solidFill>
                  <a:srgbClr val="00B0F0"/>
                </a:solidFill>
              </a:rPr>
              <a:t>jaar</a:t>
            </a:r>
            <a:r>
              <a:rPr lang="en-US" sz="2400" dirty="0">
                <a:solidFill>
                  <a:srgbClr val="00B0F0"/>
                </a:solidFill>
              </a:rPr>
              <a:t>).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 err="1">
                <a:solidFill>
                  <a:srgbClr val="00B0F0"/>
                </a:solidFill>
              </a:rPr>
              <a:t>Operationeel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kernteam</a:t>
            </a:r>
            <a:r>
              <a:rPr lang="en-US" sz="2400" dirty="0">
                <a:solidFill>
                  <a:srgbClr val="00B0F0"/>
                </a:solidFill>
              </a:rPr>
              <a:t> (twee-</a:t>
            </a:r>
            <a:r>
              <a:rPr lang="en-US" sz="2400" dirty="0" err="1">
                <a:solidFill>
                  <a:srgbClr val="00B0F0"/>
                </a:solidFill>
              </a:rPr>
              <a:t>wekelijks</a:t>
            </a:r>
            <a:r>
              <a:rPr lang="en-US" sz="2400" dirty="0">
                <a:solidFill>
                  <a:srgbClr val="00B0F0"/>
                </a:solidFill>
              </a:rPr>
              <a:t>).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Twee PVO’s 1 </a:t>
            </a:r>
            <a:r>
              <a:rPr lang="en-US" sz="2400" dirty="0" err="1">
                <a:solidFill>
                  <a:srgbClr val="00B0F0"/>
                </a:solidFill>
              </a:rPr>
              <a:t>Jaarplan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en</a:t>
            </a:r>
            <a:r>
              <a:rPr lang="en-US" sz="2400" dirty="0">
                <a:solidFill>
                  <a:srgbClr val="00B0F0"/>
                </a:solidFill>
              </a:rPr>
              <a:t> 2 </a:t>
            </a:r>
            <a:r>
              <a:rPr lang="en-US" sz="2400" dirty="0" err="1">
                <a:solidFill>
                  <a:srgbClr val="00B0F0"/>
                </a:solidFill>
              </a:rPr>
              <a:t>Begrotingen</a:t>
            </a:r>
            <a:r>
              <a:rPr lang="en-US" sz="2400" dirty="0">
                <a:solidFill>
                  <a:srgbClr val="00B0F0"/>
                </a:solidFill>
              </a:rPr>
              <a:t>.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Governance Taskforce – </a:t>
            </a:r>
            <a:r>
              <a:rPr lang="en-US" sz="2400" dirty="0" err="1">
                <a:solidFill>
                  <a:srgbClr val="00B0F0"/>
                </a:solidFill>
              </a:rPr>
              <a:t>Riec</a:t>
            </a:r>
            <a:r>
              <a:rPr lang="en-US" sz="2400" dirty="0">
                <a:solidFill>
                  <a:srgbClr val="00B0F0"/>
                </a:solidFill>
              </a:rPr>
              <a:t> Brabant – Zeeland.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 err="1">
                <a:solidFill>
                  <a:srgbClr val="00B0F0"/>
                </a:solidFill>
              </a:rPr>
              <a:t>Landelijke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samenwerking</a:t>
            </a:r>
            <a:r>
              <a:rPr lang="en-US" sz="2400" dirty="0">
                <a:solidFill>
                  <a:srgbClr val="00B0F0"/>
                </a:solidFill>
              </a:rPr>
              <a:t> 10 PVO- </a:t>
            </a:r>
            <a:r>
              <a:rPr lang="en-US" sz="2400" dirty="0" err="1">
                <a:solidFill>
                  <a:srgbClr val="00B0F0"/>
                </a:solidFill>
              </a:rPr>
              <a:t>Ministerie</a:t>
            </a:r>
            <a:r>
              <a:rPr lang="en-US" sz="2400" dirty="0">
                <a:solidFill>
                  <a:srgbClr val="00B0F0"/>
                </a:solidFill>
              </a:rPr>
              <a:t> J/V.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 err="1">
                <a:solidFill>
                  <a:srgbClr val="00B0F0"/>
                </a:solidFill>
              </a:rPr>
              <a:t>Kennis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en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Expertisecentrum</a:t>
            </a:r>
            <a:r>
              <a:rPr lang="en-US" sz="2400" dirty="0">
                <a:solidFill>
                  <a:srgbClr val="00B0F0"/>
                </a:solidFill>
              </a:rPr>
              <a:t> CCV.</a:t>
            </a:r>
            <a:r>
              <a:rPr lang="en-US" sz="2400" dirty="0"/>
              <a:t/>
            </a:r>
            <a:br>
              <a:rPr lang="en-US" sz="2400" dirty="0"/>
            </a:br>
            <a:endParaRPr lang="nl-NL" sz="2400" dirty="0"/>
          </a:p>
        </p:txBody>
      </p:sp>
      <p:pic>
        <p:nvPicPr>
          <p:cNvPr id="4" name="Picture 2" descr="Centrum voor Criminaliteitspreventie en Veiligheid | Partners |  Strafrechtketen">
            <a:extLst>
              <a:ext uri="{FF2B5EF4-FFF2-40B4-BE49-F238E27FC236}">
                <a16:creationId xmlns:a16="http://schemas.microsoft.com/office/drawing/2014/main" xmlns="" id="{68B41713-226C-4D81-BCA9-5AFB3529F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11" y="5705856"/>
            <a:ext cx="3705225" cy="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17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65" y="4953365"/>
            <a:ext cx="3592835" cy="190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35" y="1418"/>
            <a:ext cx="3189466" cy="288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87" y="2866854"/>
            <a:ext cx="3335914" cy="221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35" y="-13983"/>
            <a:ext cx="3189466" cy="188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9075"/>
            <a:ext cx="3064963" cy="17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490" y="1844825"/>
            <a:ext cx="3494830" cy="23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" y="3991146"/>
            <a:ext cx="3493498" cy="133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15" y="3991146"/>
            <a:ext cx="2651232" cy="278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324153"/>
            <a:ext cx="2211309" cy="165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185" y="-13983"/>
            <a:ext cx="3802148" cy="195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92" y="1844824"/>
            <a:ext cx="3596083" cy="237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1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185" y="-13983"/>
            <a:ext cx="2932921" cy="195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490" y="1844825"/>
            <a:ext cx="3494830" cy="23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65" y="4953365"/>
            <a:ext cx="3592835" cy="190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35" y="1418"/>
            <a:ext cx="3189466" cy="211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92" y="1844824"/>
            <a:ext cx="3596083" cy="237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87" y="3279158"/>
            <a:ext cx="3335914" cy="180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22" y="-13982"/>
            <a:ext cx="1687940" cy="253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15" y="3991146"/>
            <a:ext cx="2651232" cy="278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" y="3991146"/>
            <a:ext cx="3493498" cy="133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275" y="1782951"/>
            <a:ext cx="2788725" cy="185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61" y="-13983"/>
            <a:ext cx="2511139" cy="188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9075"/>
            <a:ext cx="3064963" cy="17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324153"/>
            <a:ext cx="2211309" cy="165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672" y="5085184"/>
            <a:ext cx="3832394" cy="177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1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66" y="3747502"/>
            <a:ext cx="3025866" cy="247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02" y="0"/>
            <a:ext cx="2730698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26324"/>
            <a:ext cx="3424270" cy="191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332" y="3394643"/>
            <a:ext cx="3225475" cy="215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caravanbouw.nl/images/home.jp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55" y="1561350"/>
            <a:ext cx="3703509" cy="22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" y="3428923"/>
            <a:ext cx="2916707" cy="218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974123"/>
            <a:ext cx="2755297" cy="200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77" y="5544958"/>
            <a:ext cx="2835162" cy="15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93" y="0"/>
            <a:ext cx="3485345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2921" y="522135"/>
            <a:ext cx="2619376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81200"/>
            <a:ext cx="3569494" cy="200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958" y="-13982"/>
            <a:ext cx="2428318" cy="186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0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741678" y="127319"/>
            <a:ext cx="7456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nl-NL" sz="4000" b="1" dirty="0">
                <a:solidFill>
                  <a:schemeClr val="bg1"/>
                </a:solidFill>
                <a:latin typeface="+mj-lt"/>
              </a:rPr>
              <a:t>Terugdringen: het systeem is groter…</a:t>
            </a:r>
          </a:p>
        </p:txBody>
      </p:sp>
      <p:sp>
        <p:nvSpPr>
          <p:cNvPr id="2" name="Tekstvak 1"/>
          <p:cNvSpPr txBox="1"/>
          <p:nvPr/>
        </p:nvSpPr>
        <p:spPr>
          <a:xfrm flipH="1">
            <a:off x="3393582" y="5805264"/>
            <a:ext cx="312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nl-NL" b="1" dirty="0">
                <a:solidFill>
                  <a:srgbClr val="043258"/>
                </a:solidFill>
              </a:rPr>
              <a:t>   </a:t>
            </a:r>
            <a:r>
              <a:rPr lang="nl-NL" sz="2400" b="1" dirty="0">
                <a:solidFill>
                  <a:srgbClr val="043258"/>
                </a:solidFill>
              </a:rPr>
              <a:t>Criminele industrieën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923928" y="1340768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b="1" dirty="0">
                <a:solidFill>
                  <a:srgbClr val="FFFF00"/>
                </a:solidFill>
              </a:rPr>
              <a:t>BOVENWERELD</a:t>
            </a:r>
          </a:p>
        </p:txBody>
      </p:sp>
      <p:cxnSp>
        <p:nvCxnSpPr>
          <p:cNvPr id="6" name="Rechte verbindingslijn 5"/>
          <p:cNvCxnSpPr/>
          <p:nvPr/>
        </p:nvCxnSpPr>
        <p:spPr>
          <a:xfrm>
            <a:off x="573510" y="3725743"/>
            <a:ext cx="8294265" cy="0"/>
          </a:xfrm>
          <a:prstGeom prst="line">
            <a:avLst/>
          </a:prstGeom>
          <a:ln w="31750">
            <a:solidFill>
              <a:srgbClr val="04325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JL-OMLAAG 6"/>
          <p:cNvSpPr/>
          <p:nvPr/>
        </p:nvSpPr>
        <p:spPr>
          <a:xfrm>
            <a:off x="971600" y="3140968"/>
            <a:ext cx="3168352" cy="1728192"/>
          </a:xfrm>
          <a:prstGeom prst="downArrow">
            <a:avLst/>
          </a:prstGeom>
          <a:solidFill>
            <a:srgbClr val="043258">
              <a:alpha val="76000"/>
            </a:srgbClr>
          </a:solidFill>
          <a:ln>
            <a:solidFill>
              <a:schemeClr val="accent1">
                <a:shade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b="1" dirty="0">
              <a:solidFill>
                <a:prstClr val="white"/>
              </a:solidFill>
            </a:endParaRPr>
          </a:p>
          <a:p>
            <a:pPr algn="ctr" defTabSz="914400"/>
            <a:endParaRPr lang="nl-NL" b="1" dirty="0">
              <a:solidFill>
                <a:prstClr val="white"/>
              </a:solidFill>
            </a:endParaRPr>
          </a:p>
          <a:p>
            <a:pPr algn="ctr" defTabSz="914400"/>
            <a:r>
              <a:rPr lang="nl-NL" b="1" dirty="0">
                <a:solidFill>
                  <a:prstClr val="white"/>
                </a:solidFill>
              </a:rPr>
              <a:t>Nieuwe aanwas</a:t>
            </a:r>
          </a:p>
        </p:txBody>
      </p:sp>
      <p:sp>
        <p:nvSpPr>
          <p:cNvPr id="10" name="PIJL-OMHOOG 9"/>
          <p:cNvSpPr/>
          <p:nvPr/>
        </p:nvSpPr>
        <p:spPr>
          <a:xfrm>
            <a:off x="5314938" y="3140968"/>
            <a:ext cx="3073486" cy="1728192"/>
          </a:xfrm>
          <a:prstGeom prst="upArrow">
            <a:avLst/>
          </a:prstGeom>
          <a:solidFill>
            <a:srgbClr val="043258">
              <a:alpha val="76000"/>
            </a:srgbClr>
          </a:solidFill>
          <a:ln>
            <a:solidFill>
              <a:schemeClr val="accent1">
                <a:shade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b="1" dirty="0">
                <a:solidFill>
                  <a:prstClr val="white"/>
                </a:solidFill>
              </a:rPr>
              <a:t>Uittreders</a:t>
            </a:r>
          </a:p>
        </p:txBody>
      </p:sp>
      <p:grpSp>
        <p:nvGrpSpPr>
          <p:cNvPr id="18" name="Groep 17"/>
          <p:cNvGrpSpPr/>
          <p:nvPr/>
        </p:nvGrpSpPr>
        <p:grpSpPr>
          <a:xfrm>
            <a:off x="1475656" y="1052736"/>
            <a:ext cx="5904656" cy="5071927"/>
            <a:chOff x="1475656" y="1052736"/>
            <a:chExt cx="5904656" cy="5071927"/>
          </a:xfrm>
          <a:solidFill>
            <a:schemeClr val="bg1">
              <a:alpha val="70000"/>
            </a:schemeClr>
          </a:solidFill>
        </p:grpSpPr>
        <p:sp>
          <p:nvSpPr>
            <p:cNvPr id="11" name="Tekstvak 10"/>
            <p:cNvSpPr txBox="1"/>
            <p:nvPr/>
          </p:nvSpPr>
          <p:spPr>
            <a:xfrm rot="2424806">
              <a:off x="2817161" y="3069527"/>
              <a:ext cx="33355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nl-NL" sz="5400" b="1" dirty="0">
                  <a:solidFill>
                    <a:srgbClr val="C00000"/>
                  </a:solidFill>
                </a:rPr>
                <a:t>BARRIERES</a:t>
              </a:r>
            </a:p>
          </p:txBody>
        </p:sp>
        <p:cxnSp>
          <p:nvCxnSpPr>
            <p:cNvPr id="13" name="Rechte verbindingslijn 12"/>
            <p:cNvCxnSpPr/>
            <p:nvPr/>
          </p:nvCxnSpPr>
          <p:spPr>
            <a:xfrm>
              <a:off x="1475656" y="1052736"/>
              <a:ext cx="1627762" cy="1399519"/>
            </a:xfrm>
            <a:prstGeom prst="line">
              <a:avLst/>
            </a:prstGeom>
            <a:grpFill/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/>
          </p:nvCxnSpPr>
          <p:spPr>
            <a:xfrm>
              <a:off x="5752550" y="4725144"/>
              <a:ext cx="1627762" cy="1399519"/>
            </a:xfrm>
            <a:prstGeom prst="line">
              <a:avLst/>
            </a:prstGeom>
            <a:grpFill/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kstvak 15"/>
            <p:cNvSpPr txBox="1"/>
            <p:nvPr/>
          </p:nvSpPr>
          <p:spPr>
            <a:xfrm>
              <a:off x="1475656" y="1888956"/>
              <a:ext cx="6062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nl-NL" sz="6600" b="1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591022" y="1752495"/>
              <a:ext cx="4988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nl-NL" sz="8000" b="1" dirty="0">
                  <a:solidFill>
                    <a:srgbClr val="C00000"/>
                  </a:solidFill>
                </a:rPr>
                <a:t>-</a:t>
              </a:r>
            </a:p>
          </p:txBody>
        </p:sp>
      </p:grpSp>
      <p:sp>
        <p:nvSpPr>
          <p:cNvPr id="3" name="Tekstvak 2"/>
          <p:cNvSpPr txBox="1"/>
          <p:nvPr/>
        </p:nvSpPr>
        <p:spPr>
          <a:xfrm>
            <a:off x="834651" y="3140967"/>
            <a:ext cx="2909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dirty="0">
                <a:solidFill>
                  <a:schemeClr val="bg1"/>
                </a:solidFill>
              </a:rPr>
              <a:t>Risicofactoren↓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5675303" y="2673786"/>
            <a:ext cx="27687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3200" dirty="0">
                <a:solidFill>
                  <a:schemeClr val="bg1"/>
                </a:solidFill>
              </a:rPr>
              <a:t>Beschermende </a:t>
            </a:r>
          </a:p>
          <a:p>
            <a:pPr algn="ctr" defTabSz="914400"/>
            <a:r>
              <a:rPr lang="nl-NL" sz="3200" dirty="0">
                <a:solidFill>
                  <a:schemeClr val="bg1"/>
                </a:solidFill>
              </a:rPr>
              <a:t>factoren↑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xmlns="" id="{F2CA112B-92C2-4A2C-BF03-E9EE61B8B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556" y="5112906"/>
            <a:ext cx="307348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9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7087"/>
            <a:ext cx="7772400" cy="2229393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778033"/>
            <a:ext cx="6400800" cy="1288869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pic>
        <p:nvPicPr>
          <p:cNvPr id="1026" name="Picture 2" descr="Afbeeldingsresultaat voor bedrijventerrein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self stor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" y="330926"/>
            <a:ext cx="2637518" cy="113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autoverhuu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6" y="435563"/>
            <a:ext cx="2185851" cy="15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same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60" y="310651"/>
            <a:ext cx="20764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2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74" y="521059"/>
            <a:ext cx="3318451" cy="3930686"/>
          </a:xfrm>
          <a:prstGeom prst="rect">
            <a:avLst/>
          </a:prstGeom>
          <a:solidFill>
            <a:srgbClr val="00A1DA"/>
          </a:solidFill>
          <a:ln>
            <a:noFill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08116" y="2947191"/>
            <a:ext cx="2715907" cy="689223"/>
          </a:xfrm>
        </p:spPr>
        <p:txBody>
          <a:bodyPr>
            <a:normAutofit/>
          </a:bodyPr>
          <a:lstStyle/>
          <a:p>
            <a:r>
              <a:rPr lang="nl-NL" sz="1800" b="1" dirty="0">
                <a:solidFill>
                  <a:schemeClr val="bg1"/>
                </a:solidFill>
              </a:rPr>
              <a:t>Zelfreinigend</a:t>
            </a:r>
            <a:br>
              <a:rPr lang="nl-NL" sz="1800" b="1" dirty="0">
                <a:solidFill>
                  <a:schemeClr val="bg1"/>
                </a:solidFill>
              </a:rPr>
            </a:br>
            <a:r>
              <a:rPr lang="nl-NL" sz="1800" b="1" dirty="0">
                <a:solidFill>
                  <a:schemeClr val="bg1"/>
                </a:solidFill>
              </a:rPr>
              <a:t>vermogen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964938" y="3409951"/>
            <a:ext cx="1969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bg1"/>
                </a:solidFill>
              </a:rPr>
              <a:t>Mobiliseren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920201" y="1026168"/>
            <a:ext cx="1352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bg1"/>
                </a:solidFill>
              </a:rPr>
              <a:t>Analyse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071122" y="1685714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bg1"/>
                </a:solidFill>
              </a:rPr>
              <a:t>Actie</a:t>
            </a:r>
          </a:p>
        </p:txBody>
      </p:sp>
      <p:sp>
        <p:nvSpPr>
          <p:cNvPr id="12" name="Explosie 2 11"/>
          <p:cNvSpPr/>
          <p:nvPr/>
        </p:nvSpPr>
        <p:spPr>
          <a:xfrm>
            <a:off x="5378809" y="1311995"/>
            <a:ext cx="2304256" cy="1387316"/>
          </a:xfrm>
          <a:prstGeom prst="irregularSeal2">
            <a:avLst/>
          </a:prstGeom>
          <a:noFill/>
          <a:ln>
            <a:solidFill>
              <a:srgbClr val="0432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7596336" y="1300555"/>
            <a:ext cx="1296144" cy="1557754"/>
            <a:chOff x="7596336" y="1340768"/>
            <a:chExt cx="1296144" cy="1557754"/>
          </a:xfrm>
        </p:grpSpPr>
        <p:sp>
          <p:nvSpPr>
            <p:cNvPr id="13" name="Tekstvak 12"/>
            <p:cNvSpPr txBox="1"/>
            <p:nvPr/>
          </p:nvSpPr>
          <p:spPr>
            <a:xfrm>
              <a:off x="7875855" y="1340768"/>
              <a:ext cx="101662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nl-NL" dirty="0">
                  <a:solidFill>
                    <a:schemeClr val="bg1"/>
                  </a:solidFill>
                </a:rPr>
                <a:t>Landelijk</a:t>
              </a:r>
            </a:p>
            <a:p>
              <a:pPr defTabSz="914400"/>
              <a:r>
                <a:rPr lang="nl-NL" dirty="0">
                  <a:solidFill>
                    <a:schemeClr val="bg1"/>
                  </a:solidFill>
                </a:rPr>
                <a:t>RIEC</a:t>
              </a:r>
            </a:p>
            <a:p>
              <a:pPr defTabSz="914400"/>
              <a:r>
                <a:rPr lang="nl-NL" dirty="0">
                  <a:solidFill>
                    <a:schemeClr val="bg1"/>
                  </a:solidFill>
                </a:rPr>
                <a:t>BIT</a:t>
              </a:r>
            </a:p>
            <a:p>
              <a:pPr defTabSz="914400"/>
              <a:r>
                <a:rPr lang="nl-NL" dirty="0">
                  <a:solidFill>
                    <a:schemeClr val="bg1"/>
                  </a:solidFill>
                </a:rPr>
                <a:t>Regulier</a:t>
              </a:r>
            </a:p>
            <a:p>
              <a:pPr defTabSz="914400"/>
              <a:r>
                <a:rPr lang="nl-NL" dirty="0">
                  <a:solidFill>
                    <a:schemeClr val="bg1"/>
                  </a:solidFill>
                </a:rPr>
                <a:t>Overig</a:t>
              </a:r>
            </a:p>
          </p:txBody>
        </p:sp>
        <p:sp>
          <p:nvSpPr>
            <p:cNvPr id="14" name="Rechteraccolade 13"/>
            <p:cNvSpPr/>
            <p:nvPr/>
          </p:nvSpPr>
          <p:spPr>
            <a:xfrm>
              <a:off x="7596336" y="1340768"/>
              <a:ext cx="279519" cy="1557754"/>
            </a:xfrm>
            <a:prstGeom prst="rightBrace">
              <a:avLst/>
            </a:prstGeom>
            <a:ln w="28575">
              <a:solidFill>
                <a:srgbClr val="0432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nl-NL">
                <a:solidFill>
                  <a:prstClr val="black"/>
                </a:solidFill>
              </a:endParaRPr>
            </a:p>
          </p:txBody>
        </p:sp>
      </p:grpSp>
      <p:sp>
        <p:nvSpPr>
          <p:cNvPr id="15" name="Titel 1"/>
          <p:cNvSpPr txBox="1">
            <a:spLocks/>
          </p:cNvSpPr>
          <p:nvPr/>
        </p:nvSpPr>
        <p:spPr>
          <a:xfrm>
            <a:off x="0" y="476672"/>
            <a:ext cx="29878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387">
            <a:off x="5717218" y="2976929"/>
            <a:ext cx="1036638" cy="817563"/>
          </a:xfrm>
          <a:prstGeom prst="rect">
            <a:avLst/>
          </a:prstGeom>
          <a:solidFill>
            <a:srgbClr val="00A1DA"/>
          </a:solidFill>
          <a:ln>
            <a:noFill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27" y="3409951"/>
            <a:ext cx="1464113" cy="124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6627">
            <a:off x="5878488" y="4857873"/>
            <a:ext cx="1046296" cy="82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265" y="3889746"/>
            <a:ext cx="2713038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2326">
            <a:off x="3433554" y="5328215"/>
            <a:ext cx="106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90" y="5498656"/>
            <a:ext cx="2713038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75" y="4779692"/>
            <a:ext cx="2713038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2289">
            <a:off x="2418255" y="3686425"/>
            <a:ext cx="12795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hoek 5"/>
          <p:cNvSpPr/>
          <p:nvPr/>
        </p:nvSpPr>
        <p:spPr>
          <a:xfrm>
            <a:off x="3812167" y="3933171"/>
            <a:ext cx="1862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WEERBAARHEID</a:t>
            </a:r>
            <a:endParaRPr lang="nl-NL" dirty="0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1691">
            <a:off x="3760368" y="1954426"/>
            <a:ext cx="1322388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1301">
            <a:off x="3852286" y="2413754"/>
            <a:ext cx="1964615" cy="194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0" y="451508"/>
            <a:ext cx="18478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4" y="998734"/>
            <a:ext cx="2359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22" y="5882831"/>
            <a:ext cx="869139" cy="86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91" y="1502721"/>
            <a:ext cx="1536886" cy="115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54" y="4331203"/>
            <a:ext cx="909752" cy="12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706747" y="2653269"/>
            <a:ext cx="167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Bewustwording</a:t>
            </a:r>
          </a:p>
        </p:txBody>
      </p:sp>
      <p:pic>
        <p:nvPicPr>
          <p:cNvPr id="2050" name="Picture 2" descr="Afbeeldingsresultaat voor waaksamen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41" y="5373635"/>
            <a:ext cx="1388707" cy="12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Afbeeldingsresultaat voor self storage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27" y="5548042"/>
            <a:ext cx="687994" cy="113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Afbeeldingsresultaat voor autoverhuur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66" y="5079131"/>
            <a:ext cx="896307" cy="93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7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xmlns="" id="{78EE2CAA-30B6-408D-B073-3558612BF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hlinkClick r:id="rId2"/>
              </a:rPr>
              <a:t>https://pvo-brabant-zeeland.nl/arbeidsuitbuiting-alles-dat-je-als-ondernemer-moet-weten/</a:t>
            </a:r>
            <a:endParaRPr lang="nl-NL" dirty="0"/>
          </a:p>
          <a:p>
            <a:pPr marL="0" indent="0">
              <a:buNone/>
            </a:pPr>
            <a:endParaRPr lang="nl-NL" dirty="0">
              <a:hlinkClick r:id="rId3"/>
            </a:endParaRPr>
          </a:p>
          <a:p>
            <a:pPr marL="0" indent="0">
              <a:buNone/>
            </a:pPr>
            <a:r>
              <a:rPr lang="nl-NL" dirty="0">
                <a:hlinkClick r:id="rId3"/>
              </a:rPr>
              <a:t>https://pvo-brabant-zeeland.nl/mobiel-banditisme-wat-is-het-en-hoe-kun-je-het-tegengaan/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4"/>
              </a:rPr>
              <a:t>https://pvo-brabant-zeeland.nl/red-flags-herken-criminele-inmenging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5"/>
              </a:rPr>
              <a:t>https://pvo-brabant-zeeland.nl/gratis-veiligheidstrainingen-voor-ondernemers-en-medewerkers/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827949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115</Words>
  <Application>Microsoft Office PowerPoint</Application>
  <PresentationFormat>Diavoorstelling (4:3)</PresentationFormat>
  <Paragraphs>69</Paragraphs>
  <Slides>10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Courier New</vt:lpstr>
      <vt:lpstr>Palatino Linotype</vt:lpstr>
      <vt:lpstr>5_Kantoorthema</vt:lpstr>
      <vt:lpstr>Executive</vt:lpstr>
      <vt:lpstr>PowerPoint-presentatie</vt:lpstr>
      <vt:lpstr>PVO algemeen Landelijk (10) en Regionaal oost Brabant en Zeeland west Brabant (2)</vt:lpstr>
      <vt:lpstr>         Organisatie 2022 e.v. Lokale stuurgroep / Triple Helix (4 keer per jaar). Operationeel kernteam (twee-wekelijks). Twee PVO’s 1 Jaarplan en 2 Begrotingen. Governance Taskforce – Riec Brabant – Zeeland. Landelijke samenwerking 10 PVO- Ministerie J/V. Kennis en Expertisecentrum CCV. </vt:lpstr>
      <vt:lpstr>PowerPoint-presentatie</vt:lpstr>
      <vt:lpstr>PowerPoint-presentatie</vt:lpstr>
      <vt:lpstr>PowerPoint-presentatie</vt:lpstr>
      <vt:lpstr>PowerPoint-presentatie</vt:lpstr>
      <vt:lpstr>Zelfreinigend vermogen</vt:lpstr>
      <vt:lpstr>PowerPoint-presentatie</vt:lpstr>
      <vt:lpstr>PowerPoint-presentatie</vt:lpstr>
    </vt:vector>
  </TitlesOfParts>
  <Company>gmt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sekitfe</dc:creator>
  <cp:lastModifiedBy>Steven de Froy</cp:lastModifiedBy>
  <cp:revision>174</cp:revision>
  <dcterms:created xsi:type="dcterms:W3CDTF">2012-06-29T14:08:13Z</dcterms:created>
  <dcterms:modified xsi:type="dcterms:W3CDTF">2022-06-10T05:36:04Z</dcterms:modified>
</cp:coreProperties>
</file>